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7"/>
  </p:notesMasterIdLst>
  <p:handoutMasterIdLst>
    <p:handoutMasterId r:id="rId38"/>
  </p:handoutMasterIdLst>
  <p:sldIdLst>
    <p:sldId id="355" r:id="rId7"/>
    <p:sldId id="399" r:id="rId8"/>
    <p:sldId id="398" r:id="rId9"/>
    <p:sldId id="401" r:id="rId10"/>
    <p:sldId id="403" r:id="rId11"/>
    <p:sldId id="404" r:id="rId12"/>
    <p:sldId id="405" r:id="rId13"/>
    <p:sldId id="406" r:id="rId14"/>
    <p:sldId id="408" r:id="rId15"/>
    <p:sldId id="402" r:id="rId16"/>
    <p:sldId id="409" r:id="rId17"/>
    <p:sldId id="410" r:id="rId18"/>
    <p:sldId id="412" r:id="rId19"/>
    <p:sldId id="413" r:id="rId20"/>
    <p:sldId id="407" r:id="rId21"/>
    <p:sldId id="414" r:id="rId22"/>
    <p:sldId id="415" r:id="rId23"/>
    <p:sldId id="416" r:id="rId24"/>
    <p:sldId id="417" r:id="rId25"/>
    <p:sldId id="418" r:id="rId26"/>
    <p:sldId id="421" r:id="rId27"/>
    <p:sldId id="423" r:id="rId28"/>
    <p:sldId id="422" r:id="rId29"/>
    <p:sldId id="419" r:id="rId30"/>
    <p:sldId id="420" r:id="rId31"/>
    <p:sldId id="424" r:id="rId32"/>
    <p:sldId id="425" r:id="rId33"/>
    <p:sldId id="426" r:id="rId34"/>
    <p:sldId id="400" r:id="rId35"/>
    <p:sldId id="427" r:id="rId3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6EA"/>
    <a:srgbClr val="005293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085" autoAdjust="0"/>
  </p:normalViewPr>
  <p:slideViewPr>
    <p:cSldViewPr snapToGrid="0">
      <p:cViewPr varScale="1">
        <p:scale>
          <a:sx n="79" d="100"/>
          <a:sy n="79" d="100"/>
        </p:scale>
        <p:origin x="15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18/08/2021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18/08/2021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Umsetzung der </a:t>
            </a:r>
            <a:r>
              <a:rPr lang="de-DE" dirty="0" err="1"/>
              <a:t>GUI</a:t>
            </a:r>
            <a:r>
              <a:rPr lang="de-DE" dirty="0"/>
              <a:t>-Lösung:</a:t>
            </a:r>
          </a:p>
          <a:p>
            <a:pPr marL="171450" indent="-171450">
              <a:buFontTx/>
              <a:buChar char="-"/>
            </a:pPr>
            <a:r>
              <a:rPr lang="de-DE" dirty="0"/>
              <a:t>Dummy-Dienst enthält intern statische Variablen (private), nämlich so viele wie es Eingänge in die Zustände des UML-Diagramms gibt.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Diese internen statischen Variablen werden über die </a:t>
            </a:r>
            <a:r>
              <a:rPr lang="de-DE" dirty="0" err="1"/>
              <a:t>GUI</a:t>
            </a:r>
            <a:r>
              <a:rPr lang="de-DE" dirty="0"/>
              <a:t> mit entsprechenden Werten belegt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 Verbindung von </a:t>
            </a:r>
            <a:r>
              <a:rPr lang="de-DE" dirty="0" err="1"/>
              <a:t>GUI</a:t>
            </a:r>
            <a:r>
              <a:rPr lang="de-DE" dirty="0"/>
              <a:t> und den Variablen läuft über einen </a:t>
            </a:r>
            <a:r>
              <a:rPr lang="de-DE" dirty="0" err="1"/>
              <a:t>SocketServer</a:t>
            </a:r>
            <a:r>
              <a:rPr lang="de-DE" dirty="0"/>
              <a:t> und kann in Java programmiert werden, analog wie bei Michael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 </a:t>
            </a:r>
            <a:r>
              <a:rPr lang="de-DE" dirty="0" err="1"/>
              <a:t>PeriodicTasks</a:t>
            </a:r>
            <a:r>
              <a:rPr lang="de-DE" dirty="0"/>
              <a:t> senden ihre Nutzdaten dann mit denselben Werten wie die Werte der statischen Variablen der Dummy-Dienst-Klasse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71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0D7B0D-0FE0-4781-B107-76D2323D3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5697" y="170341"/>
            <a:ext cx="2023400" cy="6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magick.or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2200662"/>
            <a:ext cx="8508999" cy="2753078"/>
          </a:xfrm>
        </p:spPr>
        <p:txBody>
          <a:bodyPr/>
          <a:lstStyle/>
          <a:p>
            <a:r>
              <a:rPr lang="de-DE" noProof="0" dirty="0"/>
              <a:t>Gia-Phong Tran</a:t>
            </a:r>
          </a:p>
          <a:p>
            <a:r>
              <a:rPr lang="de-DE" noProof="0" dirty="0"/>
              <a:t>Technische Universität München</a:t>
            </a:r>
          </a:p>
          <a:p>
            <a:r>
              <a:rPr lang="de-DE" noProof="0" dirty="0"/>
              <a:t>Fakultät für Maschinenwesen</a:t>
            </a:r>
          </a:p>
          <a:p>
            <a:r>
              <a:rPr lang="de-DE" noProof="0" dirty="0"/>
              <a:t>Lehrstuhl für Ergonomie</a:t>
            </a:r>
          </a:p>
          <a:p>
            <a:r>
              <a:rPr lang="de-DE" noProof="0" dirty="0"/>
              <a:t>Garching, 1</a:t>
            </a:r>
            <a:r>
              <a:rPr lang="de-DE" dirty="0"/>
              <a:t>9</a:t>
            </a:r>
            <a:r>
              <a:rPr lang="de-DE" noProof="0" dirty="0"/>
              <a:t>. August 2021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788164"/>
          </a:xfrm>
        </p:spPr>
        <p:txBody>
          <a:bodyPr/>
          <a:lstStyle/>
          <a:p>
            <a:r>
              <a:rPr lang="de-DE" noProof="0" dirty="0"/>
              <a:t>UNICARagil LED-Matrix Programmierung</a:t>
            </a:r>
            <a:br>
              <a:rPr lang="de-DE" noProof="0" dirty="0"/>
            </a:br>
            <a:r>
              <a:rPr lang="de-DE" sz="2400" dirty="0"/>
              <a:t>7</a:t>
            </a:r>
            <a:r>
              <a:rPr lang="de-DE" sz="2400" noProof="0" dirty="0"/>
              <a:t>. Regeltermin</a:t>
            </a:r>
            <a:endParaRPr lang="de-DE" noProof="0" dirty="0"/>
          </a:p>
        </p:txBody>
      </p:sp>
      <p:pic>
        <p:nvPicPr>
          <p:cNvPr id="1026" name="Picture 2" descr="Raspberry Pi 4 Modell B; 4 GB, ARM-Cortex-A72 4 x: Amazon.de: Elektronik">
            <a:extLst>
              <a:ext uri="{FF2B5EF4-FFF2-40B4-BE49-F238E27FC236}">
                <a16:creationId xmlns:a16="http://schemas.microsoft.com/office/drawing/2014/main" id="{3FFA3CB9-30C7-42FB-A498-8F20B3AE6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12" y="4064439"/>
            <a:ext cx="2940719" cy="23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8 x 8 RGB LED Matrix – Quadratische LED-DOT: Amazon.de: Computer &amp;amp; Zubehör">
            <a:extLst>
              <a:ext uri="{FF2B5EF4-FFF2-40B4-BE49-F238E27FC236}">
                <a16:creationId xmlns:a16="http://schemas.microsoft.com/office/drawing/2014/main" id="{A36EDE6B-CF3D-4422-8DF7-B732D3E0B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78720"/>
            <a:ext cx="2674074" cy="22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F77C2D-9B7F-4CF9-B324-BB559447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651434"/>
            <a:ext cx="8508999" cy="410369"/>
          </a:xfrm>
        </p:spPr>
        <p:txBody>
          <a:bodyPr/>
          <a:lstStyle/>
          <a:p>
            <a:r>
              <a:rPr lang="de-DE" dirty="0"/>
              <a:t>Konzept zur Bildanzeige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13DC4AE-2289-4C19-A9DC-5697D4C5E873}"/>
              </a:ext>
            </a:extLst>
          </p:cNvPr>
          <p:cNvSpPr/>
          <p:nvPr/>
        </p:nvSpPr>
        <p:spPr>
          <a:xfrm>
            <a:off x="1071563" y="1600200"/>
            <a:ext cx="3475434" cy="1096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836A0B-617C-40A2-AF66-B7C4300E0340}"/>
              </a:ext>
            </a:extLst>
          </p:cNvPr>
          <p:cNvSpPr txBox="1"/>
          <p:nvPr/>
        </p:nvSpPr>
        <p:spPr>
          <a:xfrm>
            <a:off x="2464594" y="1323820"/>
            <a:ext cx="195738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+mn-lt"/>
              </a:rPr>
              <a:t>RGB Service vorne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78EBFB2-F1C6-40F0-AE2D-C44064818604}"/>
              </a:ext>
            </a:extLst>
          </p:cNvPr>
          <p:cNvCxnSpPr>
            <a:cxnSpLocks/>
          </p:cNvCxnSpPr>
          <p:nvPr/>
        </p:nvCxnSpPr>
        <p:spPr>
          <a:xfrm>
            <a:off x="128588" y="2257425"/>
            <a:ext cx="9429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9AA9CE-0323-4315-A11F-B2029A7F7144}"/>
              </a:ext>
            </a:extLst>
          </p:cNvPr>
          <p:cNvSpPr txBox="1"/>
          <p:nvPr/>
        </p:nvSpPr>
        <p:spPr>
          <a:xfrm>
            <a:off x="128588" y="2058715"/>
            <a:ext cx="942975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dirty="0" err="1">
                <a:latin typeface="+mn-lt"/>
              </a:rPr>
              <a:t>loading</a:t>
            </a:r>
            <a:r>
              <a:rPr lang="de-DE" sz="1050" dirty="0">
                <a:latin typeface="+mn-lt"/>
              </a:rPr>
              <a:t> = True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CB4691F-1251-4C7B-9EF7-5CDF02245C87}"/>
              </a:ext>
            </a:extLst>
          </p:cNvPr>
          <p:cNvSpPr txBox="1"/>
          <p:nvPr/>
        </p:nvSpPr>
        <p:spPr>
          <a:xfrm>
            <a:off x="1114427" y="1719570"/>
            <a:ext cx="3382565" cy="537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ConditionalTask</a:t>
            </a:r>
            <a:endParaRPr lang="de-DE" sz="1600" dirty="0">
              <a:latin typeface="+mn-lt"/>
            </a:endParaRPr>
          </a:p>
          <a:p>
            <a:pPr algn="ctr">
              <a:lnSpc>
                <a:spcPct val="114000"/>
              </a:lnSpc>
            </a:pPr>
            <a:endParaRPr lang="de-DE" sz="1600" dirty="0">
              <a:latin typeface="+mn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0BB824-24C3-4B2F-969E-11528AC3CABA}"/>
              </a:ext>
            </a:extLst>
          </p:cNvPr>
          <p:cNvSpPr/>
          <p:nvPr/>
        </p:nvSpPr>
        <p:spPr>
          <a:xfrm>
            <a:off x="5214938" y="1600200"/>
            <a:ext cx="3297236" cy="1096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34BC01E-C32D-41AD-89BB-9DDCEAA37A43}"/>
              </a:ext>
            </a:extLst>
          </p:cNvPr>
          <p:cNvSpPr txBox="1"/>
          <p:nvPr/>
        </p:nvSpPr>
        <p:spPr>
          <a:xfrm>
            <a:off x="6278562" y="1292794"/>
            <a:ext cx="234473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 err="1">
                <a:latin typeface="+mn-lt"/>
              </a:rPr>
              <a:t>RGB_Matrix_Controller</a:t>
            </a:r>
            <a:endParaRPr lang="de-DE" sz="1600" b="1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4876CD9-18D0-4BA1-89B6-4E5361A42B58}"/>
              </a:ext>
            </a:extLst>
          </p:cNvPr>
          <p:cNvSpPr txBox="1"/>
          <p:nvPr/>
        </p:nvSpPr>
        <p:spPr>
          <a:xfrm>
            <a:off x="5410197" y="1781035"/>
            <a:ext cx="2905128" cy="818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bool </a:t>
            </a:r>
            <a:r>
              <a:rPr lang="de-DE" sz="1600" dirty="0" err="1">
                <a:latin typeface="+mn-lt"/>
              </a:rPr>
              <a:t>Loading_status</a:t>
            </a:r>
            <a:endParaRPr lang="de-DE" sz="16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bool </a:t>
            </a:r>
            <a:r>
              <a:rPr lang="de-DE" sz="1600" dirty="0" err="1">
                <a:latin typeface="+mn-lt"/>
              </a:rPr>
              <a:t>Parking_status</a:t>
            </a:r>
            <a:endParaRPr lang="de-DE" sz="16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…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A977238-7B05-44F5-A765-AA9282DE68CE}"/>
              </a:ext>
            </a:extLst>
          </p:cNvPr>
          <p:cNvSpPr txBox="1"/>
          <p:nvPr/>
        </p:nvSpPr>
        <p:spPr>
          <a:xfrm>
            <a:off x="4743450" y="4211400"/>
            <a:ext cx="3953669" cy="1660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While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true</a:t>
            </a:r>
            <a:r>
              <a:rPr lang="de-DE" sz="1600" dirty="0">
                <a:latin typeface="+mn-lt"/>
              </a:rPr>
              <a:t>):</a:t>
            </a:r>
          </a:p>
          <a:p>
            <a:pPr algn="ctr"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loading_status</a:t>
            </a:r>
            <a:r>
              <a:rPr lang="de-DE" sz="1600" dirty="0">
                <a:latin typeface="+mn-lt"/>
              </a:rPr>
              <a:t>) -&gt; </a:t>
            </a:r>
            <a:r>
              <a:rPr lang="de-DE" sz="1600" dirty="0" err="1">
                <a:latin typeface="+mn-lt"/>
              </a:rPr>
              <a:t>bild_anzeigen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l.png</a:t>
            </a:r>
            <a:r>
              <a:rPr lang="de-DE" sz="1600" dirty="0">
                <a:latin typeface="+mn-lt"/>
              </a:rPr>
              <a:t>)</a:t>
            </a:r>
          </a:p>
          <a:p>
            <a:pPr algn="ctr"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parking_status</a:t>
            </a:r>
            <a:r>
              <a:rPr lang="de-DE" sz="1600" dirty="0">
                <a:latin typeface="+mn-lt"/>
              </a:rPr>
              <a:t>) -&gt; </a:t>
            </a:r>
            <a:r>
              <a:rPr lang="de-DE" sz="1600" dirty="0" err="1">
                <a:latin typeface="+mn-lt"/>
              </a:rPr>
              <a:t>bild_anzeigen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p.png</a:t>
            </a:r>
            <a:r>
              <a:rPr lang="de-DE" sz="1600" dirty="0">
                <a:latin typeface="+mn-lt"/>
              </a:rPr>
              <a:t>)</a:t>
            </a:r>
          </a:p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…</a:t>
            </a:r>
          </a:p>
          <a:p>
            <a:pPr algn="ctr"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Bedingung10</a:t>
            </a:r>
            <a:r>
              <a:rPr lang="de-DE" sz="1600" dirty="0">
                <a:latin typeface="+mn-lt"/>
              </a:rPr>
              <a:t>) -&gt; </a:t>
            </a:r>
            <a:r>
              <a:rPr lang="de-DE" sz="1600" dirty="0" err="1">
                <a:latin typeface="+mn-lt"/>
              </a:rPr>
              <a:t>bild_anzeigen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10.png</a:t>
            </a:r>
            <a:r>
              <a:rPr lang="de-DE" sz="1600" dirty="0">
                <a:latin typeface="+mn-lt"/>
              </a:rPr>
              <a:t>)</a:t>
            </a:r>
          </a:p>
          <a:p>
            <a:pPr algn="ctr">
              <a:lnSpc>
                <a:spcPct val="114000"/>
              </a:lnSpc>
            </a:pPr>
            <a:endParaRPr lang="de-DE" sz="1600" dirty="0">
              <a:latin typeface="+mn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070D025-FF24-4BCA-98D3-DE4E985F535E}"/>
              </a:ext>
            </a:extLst>
          </p:cNvPr>
          <p:cNvSpPr/>
          <p:nvPr/>
        </p:nvSpPr>
        <p:spPr>
          <a:xfrm>
            <a:off x="4546997" y="4124398"/>
            <a:ext cx="4483099" cy="1862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D9EFEE3-A89A-49F8-AD8A-865FFCEDEC1F}"/>
              </a:ext>
            </a:extLst>
          </p:cNvPr>
          <p:cNvCxnSpPr>
            <a:cxnSpLocks/>
          </p:cNvCxnSpPr>
          <p:nvPr/>
        </p:nvCxnSpPr>
        <p:spPr>
          <a:xfrm>
            <a:off x="4546997" y="2100337"/>
            <a:ext cx="6679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858AD8-666D-48E0-BA01-503B54E56BAD}"/>
              </a:ext>
            </a:extLst>
          </p:cNvPr>
          <p:cNvCxnSpPr>
            <a:cxnSpLocks/>
          </p:cNvCxnSpPr>
          <p:nvPr/>
        </p:nvCxnSpPr>
        <p:spPr>
          <a:xfrm>
            <a:off x="6838949" y="2696606"/>
            <a:ext cx="0" cy="142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D7AE098-0911-4BD6-943E-63F1AEF3E67C}"/>
              </a:ext>
            </a:extLst>
          </p:cNvPr>
          <p:cNvSpPr txBox="1"/>
          <p:nvPr/>
        </p:nvSpPr>
        <p:spPr>
          <a:xfrm>
            <a:off x="7219951" y="3858962"/>
            <a:ext cx="192404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+mn-lt"/>
              </a:rPr>
              <a:t>Image</a:t>
            </a:r>
            <a:r>
              <a:rPr lang="de-DE" sz="1600" dirty="0">
                <a:latin typeface="+mn-lt"/>
              </a:rPr>
              <a:t> </a:t>
            </a:r>
            <a:r>
              <a:rPr lang="de-DE" sz="1600" b="1" dirty="0">
                <a:latin typeface="+mn-lt"/>
              </a:rPr>
              <a:t>Thread</a:t>
            </a:r>
          </a:p>
        </p:txBody>
      </p:sp>
      <p:pic>
        <p:nvPicPr>
          <p:cNvPr id="25" name="Grafik 2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F9615D7-144A-44AE-B778-1148432C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" y="3071681"/>
            <a:ext cx="4434959" cy="3057787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5CEC35F-6F8B-42C5-A790-2D9B8C5AF27C}"/>
              </a:ext>
            </a:extLst>
          </p:cNvPr>
          <p:cNvCxnSpPr>
            <a:cxnSpLocks/>
          </p:cNvCxnSpPr>
          <p:nvPr/>
        </p:nvCxnSpPr>
        <p:spPr>
          <a:xfrm>
            <a:off x="2728913" y="2257425"/>
            <a:ext cx="0" cy="81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58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BAFB76-69F0-4AA4-9D1B-9241EDA1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</p:spPr>
        <p:txBody>
          <a:bodyPr/>
          <a:lstStyle/>
          <a:p>
            <a:r>
              <a:rPr lang="de-DE" dirty="0"/>
              <a:t>Einbinden des Image-Viewers in den ASOA Dienst mit Hilfe von </a:t>
            </a:r>
            <a:r>
              <a:rPr lang="de-DE" dirty="0" err="1"/>
              <a:t>CMake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4BEA31-ED55-498D-A71F-7970F93B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51" y="2225440"/>
            <a:ext cx="4105374" cy="413311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8647888-AB68-4D6F-9B4C-9E7CFE7973E6}"/>
              </a:ext>
            </a:extLst>
          </p:cNvPr>
          <p:cNvSpPr txBox="1"/>
          <p:nvPr/>
        </p:nvSpPr>
        <p:spPr>
          <a:xfrm>
            <a:off x="7086600" y="4632561"/>
            <a:ext cx="1871662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Kompilieren des ASOA-Dienstes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03E6AA7-ED2C-426E-AAA5-6EF09ED7465A}"/>
              </a:ext>
            </a:extLst>
          </p:cNvPr>
          <p:cNvCxnSpPr>
            <a:endCxn id="6" idx="1"/>
          </p:cNvCxnSpPr>
          <p:nvPr/>
        </p:nvCxnSpPr>
        <p:spPr>
          <a:xfrm>
            <a:off x="5686425" y="4901545"/>
            <a:ext cx="1400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19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513831D-E87C-4610-84F6-2AD132310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808854"/>
            <a:ext cx="8508999" cy="410369"/>
          </a:xfrm>
        </p:spPr>
        <p:txBody>
          <a:bodyPr/>
          <a:lstStyle/>
          <a:p>
            <a:r>
              <a:rPr lang="de-DE" dirty="0"/>
              <a:t>Erinnerung </a:t>
            </a:r>
            <a:r>
              <a:rPr lang="de-DE" dirty="0" err="1"/>
              <a:t>CMake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41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83F0FC99-0E64-441B-89E2-EDEE1FEB7827}"/>
              </a:ext>
            </a:extLst>
          </p:cNvPr>
          <p:cNvSpPr txBox="1">
            <a:spLocks/>
          </p:cNvSpPr>
          <p:nvPr/>
        </p:nvSpPr>
        <p:spPr>
          <a:xfrm>
            <a:off x="319090" y="901233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b="1" dirty="0" err="1"/>
              <a:t>Hzeller</a:t>
            </a:r>
            <a:r>
              <a:rPr lang="de-DE" b="1" dirty="0"/>
              <a:t>-Bibliothek einbinden </a:t>
            </a:r>
            <a:r>
              <a:rPr lang="de-DE" dirty="0"/>
              <a:t>-&gt; </a:t>
            </a:r>
            <a:r>
              <a:rPr lang="de-DE" dirty="0" err="1"/>
              <a:t>CMake</a:t>
            </a:r>
            <a:endParaRPr lang="de-DE" dirty="0">
              <a:highlight>
                <a:srgbClr val="FFFF00"/>
              </a:highlight>
            </a:endParaRPr>
          </a:p>
        </p:txBody>
      </p:sp>
      <p:pic>
        <p:nvPicPr>
          <p:cNvPr id="1026" name="Picture 2" descr="Bottom-up CMake introduction - Low Level Bits">
            <a:extLst>
              <a:ext uri="{FF2B5EF4-FFF2-40B4-BE49-F238E27FC236}">
                <a16:creationId xmlns:a16="http://schemas.microsoft.com/office/drawing/2014/main" id="{0E78283F-C872-4C4F-A4DA-77901E81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64" y="1923208"/>
            <a:ext cx="6372071" cy="30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5C1266-21B0-425B-B070-14165ED52343}"/>
              </a:ext>
            </a:extLst>
          </p:cNvPr>
          <p:cNvSpPr txBox="1"/>
          <p:nvPr/>
        </p:nvSpPr>
        <p:spPr>
          <a:xfrm>
            <a:off x="783772" y="5353060"/>
            <a:ext cx="7783060" cy="672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000" dirty="0" err="1">
                <a:latin typeface="+mn-lt"/>
              </a:rPr>
              <a:t>CMakeLists</a:t>
            </a:r>
            <a:r>
              <a:rPr lang="de-DE" sz="2000" dirty="0">
                <a:latin typeface="+mn-lt"/>
              </a:rPr>
              <a:t> sagt </a:t>
            </a:r>
            <a:r>
              <a:rPr lang="de-DE" sz="2000" dirty="0" err="1">
                <a:latin typeface="+mn-lt"/>
              </a:rPr>
              <a:t>CMake</a:t>
            </a:r>
            <a:r>
              <a:rPr lang="de-DE" sz="2000" dirty="0">
                <a:latin typeface="+mn-lt"/>
              </a:rPr>
              <a:t>, wie z.B. </a:t>
            </a:r>
            <a:r>
              <a:rPr lang="de-DE" sz="2000" dirty="0" err="1">
                <a:latin typeface="+mn-lt"/>
              </a:rPr>
              <a:t>Makefiles</a:t>
            </a:r>
            <a:r>
              <a:rPr lang="de-DE" sz="2000" dirty="0">
                <a:latin typeface="+mn-lt"/>
              </a:rPr>
              <a:t> aussehen sollen. </a:t>
            </a:r>
          </a:p>
          <a:p>
            <a:pPr>
              <a:lnSpc>
                <a:spcPct val="114000"/>
              </a:lnSpc>
            </a:pPr>
            <a:r>
              <a:rPr lang="de-DE" sz="2000" dirty="0">
                <a:latin typeface="+mn-lt"/>
              </a:rPr>
              <a:t>CMakeLists.txt ist sozusagen ein </a:t>
            </a:r>
            <a:r>
              <a:rPr lang="de-DE" sz="2000" b="1" dirty="0">
                <a:latin typeface="+mn-lt"/>
              </a:rPr>
              <a:t>Bauplan für einen Bauplan</a:t>
            </a:r>
            <a:r>
              <a:rPr lang="de-DE" sz="2000" dirty="0">
                <a:latin typeface="+mn-lt"/>
              </a:rPr>
              <a:t>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293E11E-0D84-4F93-9C0B-9C6795F542BF}"/>
              </a:ext>
            </a:extLst>
          </p:cNvPr>
          <p:cNvSpPr txBox="1"/>
          <p:nvPr/>
        </p:nvSpPr>
        <p:spPr>
          <a:xfrm>
            <a:off x="1770742" y="1799772"/>
            <a:ext cx="1451429" cy="537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 err="1">
                <a:latin typeface="+mn-lt"/>
              </a:rPr>
              <a:t>hzeller</a:t>
            </a:r>
            <a:r>
              <a:rPr lang="de-DE" sz="1600" b="1" dirty="0">
                <a:latin typeface="+mn-lt"/>
              </a:rPr>
              <a:t> Library</a:t>
            </a:r>
          </a:p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(.a-File)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8F531DA-A2E1-414A-B803-241C27E3555D}"/>
              </a:ext>
            </a:extLst>
          </p:cNvPr>
          <p:cNvCxnSpPr/>
          <p:nvPr/>
        </p:nvCxnSpPr>
        <p:spPr>
          <a:xfrm>
            <a:off x="2496460" y="2336801"/>
            <a:ext cx="0" cy="3918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86ED090-5BEE-4EE7-966B-44B20C60D32D}"/>
              </a:ext>
            </a:extLst>
          </p:cNvPr>
          <p:cNvSpPr txBox="1"/>
          <p:nvPr/>
        </p:nvSpPr>
        <p:spPr>
          <a:xfrm>
            <a:off x="198363" y="1799772"/>
            <a:ext cx="1451429" cy="537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 err="1">
                <a:latin typeface="+mn-lt"/>
              </a:rPr>
              <a:t>Asoa_core</a:t>
            </a:r>
            <a:endParaRPr lang="de-DE" sz="1600" b="1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(.so-File)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322B3D3-4C1B-4CE8-9946-2EE0CA230916}"/>
              </a:ext>
            </a:extLst>
          </p:cNvPr>
          <p:cNvCxnSpPr/>
          <p:nvPr/>
        </p:nvCxnSpPr>
        <p:spPr>
          <a:xfrm>
            <a:off x="1578353" y="2336801"/>
            <a:ext cx="0" cy="391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9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83F0FC99-0E64-441B-89E2-EDEE1FEB7827}"/>
              </a:ext>
            </a:extLst>
          </p:cNvPr>
          <p:cNvSpPr txBox="1">
            <a:spLocks/>
          </p:cNvSpPr>
          <p:nvPr/>
        </p:nvSpPr>
        <p:spPr>
          <a:xfrm>
            <a:off x="319090" y="815508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b="1" dirty="0" err="1"/>
              <a:t>Hzeller</a:t>
            </a:r>
            <a:r>
              <a:rPr lang="de-DE" b="1" dirty="0"/>
              <a:t>-Bibliothek einbinden </a:t>
            </a:r>
            <a:r>
              <a:rPr lang="de-DE" dirty="0"/>
              <a:t>-&gt; CMakeLists.txt</a:t>
            </a:r>
            <a:endParaRPr lang="de-DE" dirty="0">
              <a:highlight>
                <a:srgbClr val="FFFF00"/>
              </a:highlight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38920DF-B266-4589-92D5-E24B3244C734}"/>
              </a:ext>
            </a:extLst>
          </p:cNvPr>
          <p:cNvSpPr txBox="1"/>
          <p:nvPr/>
        </p:nvSpPr>
        <p:spPr>
          <a:xfrm>
            <a:off x="540774" y="1229031"/>
            <a:ext cx="8003458" cy="6422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cmake_minimum_required</a:t>
            </a:r>
            <a:r>
              <a:rPr lang="de-DE" sz="1200" dirty="0">
                <a:latin typeface="+mn-lt"/>
              </a:rPr>
              <a:t>(VERSION 3.11)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project</a:t>
            </a: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asoa_template</a:t>
            </a:r>
            <a:r>
              <a:rPr lang="de-DE" sz="1200" dirty="0"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set</a:t>
            </a:r>
            <a:r>
              <a:rPr lang="de-DE" sz="1200" dirty="0">
                <a:latin typeface="+mn-lt"/>
              </a:rPr>
              <a:t>(CMAKE_BUILD_TYPE Release)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cmake_policy</a:t>
            </a:r>
            <a:r>
              <a:rPr lang="de-DE" sz="1200" dirty="0">
                <a:latin typeface="+mn-lt"/>
              </a:rPr>
              <a:t>(SET CMP0054 NEW)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cmake_policy</a:t>
            </a:r>
            <a:r>
              <a:rPr lang="de-DE" sz="1200" dirty="0">
                <a:latin typeface="+mn-lt"/>
              </a:rPr>
              <a:t>(SET CMP0042 NEW)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cmake_policy</a:t>
            </a:r>
            <a:r>
              <a:rPr lang="de-DE" sz="1200" dirty="0">
                <a:latin typeface="+mn-lt"/>
              </a:rPr>
              <a:t>(SET CMP0079 NEW)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solidFill>
                  <a:srgbClr val="FF0000"/>
                </a:solidFill>
                <a:latin typeface="+mn-lt"/>
              </a:rPr>
              <a:t>find_package</a:t>
            </a:r>
            <a:r>
              <a:rPr lang="de-DE" sz="1200" dirty="0">
                <a:solidFill>
                  <a:srgbClr val="FF0000"/>
                </a:solidFill>
                <a:latin typeface="+mn-lt"/>
              </a:rPr>
              <a:t>(</a:t>
            </a:r>
            <a:r>
              <a:rPr lang="de-DE" sz="1200" dirty="0" err="1">
                <a:solidFill>
                  <a:srgbClr val="FF0000"/>
                </a:solidFill>
                <a:latin typeface="+mn-lt"/>
              </a:rPr>
              <a:t>asoa_core</a:t>
            </a:r>
            <a:r>
              <a:rPr lang="de-DE" sz="1200" dirty="0">
                <a:solidFill>
                  <a:srgbClr val="FF0000"/>
                </a:solidFill>
                <a:latin typeface="+mn-lt"/>
              </a:rPr>
              <a:t> 0.2.0 REQUIRED)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solidFill>
                  <a:srgbClr val="00B050"/>
                </a:solidFill>
                <a:latin typeface="+mn-lt"/>
              </a:rPr>
              <a:t>set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(RGBSERVICE "</a:t>
            </a:r>
            <a:r>
              <a:rPr lang="de-DE" sz="1200" dirty="0" err="1">
                <a:solidFill>
                  <a:srgbClr val="00B050"/>
                </a:solidFill>
                <a:latin typeface="+mn-lt"/>
              </a:rPr>
              <a:t>librgbmatrix.a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")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solidFill>
                  <a:srgbClr val="00B050"/>
                </a:solidFill>
                <a:latin typeface="+mn-lt"/>
              </a:rPr>
              <a:t>find_library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(RGBSERVICE </a:t>
            </a:r>
            <a:r>
              <a:rPr lang="de-DE" sz="1200" dirty="0" err="1">
                <a:solidFill>
                  <a:srgbClr val="00B050"/>
                </a:solidFill>
                <a:latin typeface="+mn-lt"/>
              </a:rPr>
              <a:t>librgbmatrix.a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 PATHS /</a:t>
            </a:r>
            <a:r>
              <a:rPr lang="de-DE" sz="1200" dirty="0" err="1">
                <a:solidFill>
                  <a:srgbClr val="00B050"/>
                </a:solidFill>
                <a:latin typeface="+mn-lt"/>
              </a:rPr>
              <a:t>lib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solidFill>
                  <a:srgbClr val="00B050"/>
                </a:solidFill>
                <a:latin typeface="+mn-lt"/>
              </a:rPr>
              <a:t>link_libraries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(${</a:t>
            </a:r>
            <a:r>
              <a:rPr lang="de-DE" sz="1200" dirty="0" err="1">
                <a:solidFill>
                  <a:srgbClr val="00B050"/>
                </a:solidFill>
                <a:latin typeface="+mn-lt"/>
              </a:rPr>
              <a:t>target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} ${RGBSERVICE})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solidFill>
                  <a:srgbClr val="00B050"/>
                </a:solidFill>
                <a:latin typeface="+mn-lt"/>
              </a:rPr>
              <a:t>set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(RGBSERVICE_INCLUDE_DIRS /</a:t>
            </a:r>
            <a:r>
              <a:rPr lang="de-DE" sz="1200" dirty="0" err="1">
                <a:solidFill>
                  <a:srgbClr val="00B050"/>
                </a:solidFill>
                <a:latin typeface="+mn-lt"/>
              </a:rPr>
              <a:t>include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solidFill>
                  <a:srgbClr val="00B050"/>
                </a:solidFill>
                <a:latin typeface="+mn-lt"/>
              </a:rPr>
              <a:t>include_directories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(${</a:t>
            </a:r>
            <a:r>
              <a:rPr lang="de-DE" sz="1200" dirty="0" err="1">
                <a:solidFill>
                  <a:srgbClr val="00B050"/>
                </a:solidFill>
                <a:latin typeface="+mn-lt"/>
              </a:rPr>
              <a:t>target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} ${RGBSERVICE_INCLUDE_DIRS})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include_directories</a:t>
            </a:r>
            <a:r>
              <a:rPr lang="de-DE" sz="1200" dirty="0">
                <a:latin typeface="+mn-lt"/>
              </a:rPr>
              <a:t>("</a:t>
            </a:r>
            <a:r>
              <a:rPr lang="de-DE" sz="1200" dirty="0" err="1">
                <a:latin typeface="+mn-lt"/>
              </a:rPr>
              <a:t>include</a:t>
            </a:r>
            <a:r>
              <a:rPr lang="de-DE" sz="1200" dirty="0">
                <a:latin typeface="+mn-lt"/>
              </a:rPr>
              <a:t>/")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solidFill>
                  <a:srgbClr val="00B050"/>
                </a:solidFill>
                <a:latin typeface="+mn-lt"/>
              </a:rPr>
              <a:t>link_directories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("</a:t>
            </a:r>
            <a:r>
              <a:rPr lang="de-DE" sz="1200" dirty="0" err="1">
                <a:solidFill>
                  <a:srgbClr val="00B050"/>
                </a:solidFill>
                <a:latin typeface="+mn-lt"/>
              </a:rPr>
              <a:t>lib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/")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file</a:t>
            </a:r>
            <a:r>
              <a:rPr lang="de-DE" sz="1200" dirty="0">
                <a:latin typeface="+mn-lt"/>
              </a:rPr>
              <a:t>(GLOB EXECS "</a:t>
            </a:r>
            <a:r>
              <a:rPr lang="de-DE" sz="1200" dirty="0" err="1">
                <a:latin typeface="+mn-lt"/>
              </a:rPr>
              <a:t>src</a:t>
            </a:r>
            <a:r>
              <a:rPr lang="de-DE" sz="1200" dirty="0">
                <a:latin typeface="+mn-lt"/>
              </a:rPr>
              <a:t>/*.</a:t>
            </a:r>
            <a:r>
              <a:rPr lang="de-DE" sz="1200" dirty="0" err="1">
                <a:latin typeface="+mn-lt"/>
              </a:rPr>
              <a:t>cpp</a:t>
            </a:r>
            <a:r>
              <a:rPr lang="de-DE" sz="1200" dirty="0">
                <a:latin typeface="+mn-lt"/>
              </a:rPr>
              <a:t>")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foreach</a:t>
            </a: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src</a:t>
            </a:r>
            <a:r>
              <a:rPr lang="de-DE" sz="1200" dirty="0">
                <a:latin typeface="+mn-lt"/>
              </a:rPr>
              <a:t>_ ${EXECS})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latin typeface="+mn-lt"/>
              </a:rPr>
              <a:t>get_filename_component</a:t>
            </a: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target</a:t>
            </a:r>
            <a:r>
              <a:rPr lang="de-DE" sz="1200" dirty="0">
                <a:latin typeface="+mn-lt"/>
              </a:rPr>
              <a:t> ${</a:t>
            </a:r>
            <a:r>
              <a:rPr lang="de-DE" sz="1200" dirty="0" err="1">
                <a:latin typeface="+mn-lt"/>
              </a:rPr>
              <a:t>src</a:t>
            </a:r>
            <a:r>
              <a:rPr lang="de-DE" sz="1200" dirty="0">
                <a:latin typeface="+mn-lt"/>
              </a:rPr>
              <a:t>_} NAME)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latin typeface="+mn-lt"/>
              </a:rPr>
              <a:t>string</a:t>
            </a:r>
            <a:r>
              <a:rPr lang="de-DE" sz="1200" dirty="0">
                <a:latin typeface="+mn-lt"/>
              </a:rPr>
              <a:t>(REPLACE ".</a:t>
            </a:r>
            <a:r>
              <a:rPr lang="de-DE" sz="1200" dirty="0" err="1">
                <a:latin typeface="+mn-lt"/>
              </a:rPr>
              <a:t>cpp</a:t>
            </a:r>
            <a:r>
              <a:rPr lang="de-DE" sz="1200" dirty="0">
                <a:latin typeface="+mn-lt"/>
              </a:rPr>
              <a:t>" "" </a:t>
            </a:r>
            <a:r>
              <a:rPr lang="de-DE" sz="1200" dirty="0" err="1">
                <a:latin typeface="+mn-lt"/>
              </a:rPr>
              <a:t>target</a:t>
            </a:r>
            <a:r>
              <a:rPr lang="de-DE" sz="1200" dirty="0">
                <a:latin typeface="+mn-lt"/>
              </a:rPr>
              <a:t> ${</a:t>
            </a:r>
            <a:r>
              <a:rPr lang="de-DE" sz="1200" dirty="0" err="1">
                <a:latin typeface="+mn-lt"/>
              </a:rPr>
              <a:t>target</a:t>
            </a:r>
            <a:r>
              <a:rPr lang="de-DE" sz="1200" dirty="0">
                <a:latin typeface="+mn-lt"/>
              </a:rPr>
              <a:t>})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latin typeface="+mn-lt"/>
              </a:rPr>
              <a:t>string</a:t>
            </a:r>
            <a:r>
              <a:rPr lang="de-DE" sz="1200" dirty="0">
                <a:latin typeface="+mn-lt"/>
              </a:rPr>
              <a:t>(REPLACE "/" "_" </a:t>
            </a:r>
            <a:r>
              <a:rPr lang="de-DE" sz="1200" dirty="0" err="1">
                <a:latin typeface="+mn-lt"/>
              </a:rPr>
              <a:t>target</a:t>
            </a:r>
            <a:r>
              <a:rPr lang="de-DE" sz="1200" dirty="0">
                <a:latin typeface="+mn-lt"/>
              </a:rPr>
              <a:t> ${</a:t>
            </a:r>
            <a:r>
              <a:rPr lang="de-DE" sz="1200" dirty="0" err="1">
                <a:latin typeface="+mn-lt"/>
              </a:rPr>
              <a:t>target</a:t>
            </a:r>
            <a:r>
              <a:rPr lang="de-DE" sz="1200" dirty="0">
                <a:latin typeface="+mn-lt"/>
              </a:rPr>
              <a:t>})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latin typeface="+mn-lt"/>
              </a:rPr>
              <a:t>add_executable</a:t>
            </a:r>
            <a:r>
              <a:rPr lang="de-DE" sz="1200" dirty="0">
                <a:latin typeface="+mn-lt"/>
              </a:rPr>
              <a:t>(${</a:t>
            </a:r>
            <a:r>
              <a:rPr lang="de-DE" sz="1200" dirty="0" err="1">
                <a:latin typeface="+mn-lt"/>
              </a:rPr>
              <a:t>target</a:t>
            </a:r>
            <a:r>
              <a:rPr lang="de-DE" sz="1200" dirty="0">
                <a:latin typeface="+mn-lt"/>
              </a:rPr>
              <a:t>} ${</a:t>
            </a:r>
            <a:r>
              <a:rPr lang="de-DE" sz="1200" dirty="0" err="1">
                <a:latin typeface="+mn-lt"/>
              </a:rPr>
              <a:t>src</a:t>
            </a:r>
            <a:r>
              <a:rPr lang="de-DE" sz="1200" dirty="0">
                <a:latin typeface="+mn-lt"/>
              </a:rPr>
              <a:t>_})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solidFill>
                  <a:srgbClr val="FF0000"/>
                </a:solidFill>
                <a:latin typeface="+mn-lt"/>
              </a:rPr>
              <a:t>target_link_libraries</a:t>
            </a:r>
            <a:r>
              <a:rPr lang="de-DE" sz="1200" dirty="0">
                <a:solidFill>
                  <a:srgbClr val="FF0000"/>
                </a:solidFill>
                <a:latin typeface="+mn-lt"/>
              </a:rPr>
              <a:t>(${</a:t>
            </a:r>
            <a:r>
              <a:rPr lang="de-DE" sz="1200" dirty="0" err="1">
                <a:solidFill>
                  <a:srgbClr val="FF0000"/>
                </a:solidFill>
                <a:latin typeface="+mn-lt"/>
              </a:rPr>
              <a:t>target</a:t>
            </a:r>
            <a:r>
              <a:rPr lang="de-DE" sz="1200" dirty="0">
                <a:solidFill>
                  <a:srgbClr val="FF0000"/>
                </a:solidFill>
                <a:latin typeface="+mn-lt"/>
              </a:rPr>
              <a:t>} </a:t>
            </a:r>
            <a:r>
              <a:rPr lang="de-DE" sz="1200" dirty="0" err="1">
                <a:solidFill>
                  <a:srgbClr val="FF0000"/>
                </a:solidFill>
                <a:latin typeface="+mn-lt"/>
              </a:rPr>
              <a:t>asoa_core</a:t>
            </a:r>
            <a:r>
              <a:rPr lang="de-DE" sz="1200" dirty="0">
                <a:solidFill>
                  <a:srgbClr val="FF0000"/>
                </a:solidFill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solidFill>
                  <a:srgbClr val="00B050"/>
                </a:solidFill>
                <a:latin typeface="+mn-lt"/>
              </a:rPr>
              <a:t>target_link_libraries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(${</a:t>
            </a:r>
            <a:r>
              <a:rPr lang="de-DE" sz="1200" dirty="0" err="1">
                <a:solidFill>
                  <a:srgbClr val="00B050"/>
                </a:solidFill>
                <a:latin typeface="+mn-lt"/>
              </a:rPr>
              <a:t>target</a:t>
            </a:r>
            <a:r>
              <a:rPr lang="de-DE" sz="1200" dirty="0">
                <a:solidFill>
                  <a:srgbClr val="00B050"/>
                </a:solidFill>
                <a:latin typeface="+mn-lt"/>
              </a:rPr>
              <a:t>} ${RGBSERVICE})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latin typeface="+mn-lt"/>
              </a:rPr>
              <a:t>message</a:t>
            </a:r>
            <a:r>
              <a:rPr lang="de-DE" sz="1200" dirty="0">
                <a:latin typeface="+mn-lt"/>
              </a:rPr>
              <a:t>("-- </a:t>
            </a:r>
            <a:r>
              <a:rPr lang="de-DE" sz="1200" dirty="0" err="1">
                <a:latin typeface="+mn-lt"/>
              </a:rPr>
              <a:t>Found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target</a:t>
            </a:r>
            <a:r>
              <a:rPr lang="de-DE" sz="1200" dirty="0">
                <a:latin typeface="+mn-lt"/>
              </a:rPr>
              <a:t>:")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latin typeface="+mn-lt"/>
              </a:rPr>
              <a:t>message</a:t>
            </a:r>
            <a:r>
              <a:rPr lang="de-DE" sz="1200" dirty="0">
                <a:latin typeface="+mn-lt"/>
              </a:rPr>
              <a:t>("-- " ${</a:t>
            </a:r>
            <a:r>
              <a:rPr lang="de-DE" sz="1200" dirty="0" err="1">
                <a:latin typeface="+mn-lt"/>
              </a:rPr>
              <a:t>target</a:t>
            </a:r>
            <a:r>
              <a:rPr lang="de-DE" sz="1200" dirty="0">
                <a:latin typeface="+mn-lt"/>
              </a:rPr>
              <a:t>})</a:t>
            </a: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endforeach</a:t>
            </a:r>
            <a:r>
              <a:rPr lang="de-DE" sz="1200" dirty="0">
                <a:latin typeface="+mn-lt"/>
              </a:rPr>
              <a:t>()</a:t>
            </a:r>
          </a:p>
          <a:p>
            <a:pPr>
              <a:lnSpc>
                <a:spcPct val="114000"/>
              </a:lnSpc>
            </a:pPr>
            <a:endParaRPr lang="de-DE" sz="11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1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1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1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100" dirty="0" err="1">
              <a:latin typeface="+mn-lt"/>
            </a:endParaRPr>
          </a:p>
        </p:txBody>
      </p:sp>
      <p:pic>
        <p:nvPicPr>
          <p:cNvPr id="1026" name="Picture 2" descr="Bottom-up CMake introduction - Low Level Bits">
            <a:extLst>
              <a:ext uri="{FF2B5EF4-FFF2-40B4-BE49-F238E27FC236}">
                <a16:creationId xmlns:a16="http://schemas.microsoft.com/office/drawing/2014/main" id="{0E78283F-C872-4C4F-A4DA-77901E81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40070"/>
            <a:ext cx="4147004" cy="195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2AC9248-3BE1-4546-B4CA-1EEED9889629}"/>
              </a:ext>
            </a:extLst>
          </p:cNvPr>
          <p:cNvSpPr txBox="1"/>
          <p:nvPr/>
        </p:nvSpPr>
        <p:spPr>
          <a:xfrm>
            <a:off x="4688554" y="4379764"/>
            <a:ext cx="1176126" cy="4035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 dirty="0" err="1">
                <a:latin typeface="+mn-lt"/>
              </a:rPr>
              <a:t>hzeller</a:t>
            </a:r>
            <a:r>
              <a:rPr lang="de-DE" sz="1200" b="1" dirty="0">
                <a:latin typeface="+mn-lt"/>
              </a:rPr>
              <a:t> Library</a:t>
            </a:r>
          </a:p>
          <a:p>
            <a:pPr algn="ctr">
              <a:lnSpc>
                <a:spcPct val="114000"/>
              </a:lnSpc>
            </a:pPr>
            <a:r>
              <a:rPr lang="de-DE" sz="1200" b="1" dirty="0">
                <a:latin typeface="+mn-lt"/>
              </a:rPr>
              <a:t>(.a-File)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D15DAD3-9806-4DDA-A127-6B6D593BA323}"/>
              </a:ext>
            </a:extLst>
          </p:cNvPr>
          <p:cNvCxnSpPr/>
          <p:nvPr/>
        </p:nvCxnSpPr>
        <p:spPr>
          <a:xfrm>
            <a:off x="5276850" y="4800600"/>
            <a:ext cx="0" cy="1524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9D0BE8-C9C5-4476-A0F7-77B140EEF688}"/>
              </a:ext>
            </a:extLst>
          </p:cNvPr>
          <p:cNvSpPr txBox="1"/>
          <p:nvPr/>
        </p:nvSpPr>
        <p:spPr>
          <a:xfrm>
            <a:off x="5926063" y="4445703"/>
            <a:ext cx="1176126" cy="369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b="1" dirty="0" err="1">
                <a:latin typeface="+mn-lt"/>
              </a:rPr>
              <a:t>Asoa_core</a:t>
            </a:r>
            <a:endParaRPr lang="de-DE" sz="1100" b="1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de-DE" sz="1100" b="1" dirty="0">
                <a:latin typeface="+mn-lt"/>
              </a:rPr>
              <a:t>(.so-File)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2C001E0-2A29-4933-9C79-26CF5F573F70}"/>
              </a:ext>
            </a:extLst>
          </p:cNvPr>
          <p:cNvCxnSpPr>
            <a:cxnSpLocks/>
          </p:cNvCxnSpPr>
          <p:nvPr/>
        </p:nvCxnSpPr>
        <p:spPr>
          <a:xfrm>
            <a:off x="5954639" y="4807797"/>
            <a:ext cx="0" cy="159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17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00B1369-AA0B-4DA4-B466-5B7BABA877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7500" y="1568351"/>
            <a:ext cx="8508999" cy="2493268"/>
          </a:xfrm>
        </p:spPr>
        <p:txBody>
          <a:bodyPr/>
          <a:lstStyle/>
          <a:p>
            <a:r>
              <a:rPr lang="de-DE" dirty="0"/>
              <a:t>Beim Testen der Anzeige </a:t>
            </a:r>
            <a:r>
              <a:rPr lang="de-DE" b="1" dirty="0"/>
              <a:t>innerhalb eines ASOA Dienstes </a:t>
            </a:r>
            <a:r>
              <a:rPr lang="de-DE" dirty="0"/>
              <a:t>entstand folgende Fehlermeldung: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Compiler findet die </a:t>
            </a:r>
            <a:r>
              <a:rPr lang="de-DE" b="1" dirty="0" err="1"/>
              <a:t>GraphicsMagick</a:t>
            </a:r>
            <a:r>
              <a:rPr lang="de-DE" b="1" dirty="0"/>
              <a:t>++ </a:t>
            </a:r>
            <a:r>
              <a:rPr lang="de-DE" b="1" dirty="0" err="1"/>
              <a:t>library</a:t>
            </a:r>
            <a:r>
              <a:rPr lang="de-DE" b="1" dirty="0"/>
              <a:t> </a:t>
            </a:r>
            <a:r>
              <a:rPr lang="de-DE" dirty="0"/>
              <a:t>nicht (diese wird vom Image-Viewer genutzt)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7CC66E1-8FFA-4F15-988D-98112038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710079"/>
            <a:ext cx="8508999" cy="410369"/>
          </a:xfrm>
        </p:spPr>
        <p:txBody>
          <a:bodyPr/>
          <a:lstStyle/>
          <a:p>
            <a:r>
              <a:rPr lang="de-DE" dirty="0"/>
              <a:t>Probleme mit dem Image-Viewer</a:t>
            </a:r>
          </a:p>
        </p:txBody>
      </p:sp>
    </p:spTree>
    <p:extLst>
      <p:ext uri="{BB962C8B-B14F-4D97-AF65-F5344CB8AC3E}">
        <p14:creationId xmlns:p14="http://schemas.microsoft.com/office/powerpoint/2010/main" val="146019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5B4F91-7B4B-404F-A990-B2E2330D2C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079310"/>
            <a:ext cx="8508999" cy="2349690"/>
          </a:xfrm>
        </p:spPr>
        <p:txBody>
          <a:bodyPr/>
          <a:lstStyle/>
          <a:p>
            <a:r>
              <a:rPr lang="de-DE" b="1" u="sng" dirty="0"/>
              <a:t>Funktionalitäten des Image-Viewers der </a:t>
            </a:r>
            <a:r>
              <a:rPr lang="de-DE" b="1" u="sng" dirty="0" err="1"/>
              <a:t>hzeller</a:t>
            </a:r>
            <a:r>
              <a:rPr lang="de-DE" b="1" u="sng" dirty="0"/>
              <a:t>-Bibliothek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Liest alle Bildformate (.</a:t>
            </a:r>
            <a:r>
              <a:rPr lang="de-DE" dirty="0" err="1"/>
              <a:t>png</a:t>
            </a:r>
            <a:r>
              <a:rPr lang="de-DE" dirty="0"/>
              <a:t>, .</a:t>
            </a:r>
            <a:r>
              <a:rPr lang="de-DE" dirty="0" err="1"/>
              <a:t>jpg</a:t>
            </a:r>
            <a:r>
              <a:rPr lang="de-DE" dirty="0"/>
              <a:t>, etc.) und .</a:t>
            </a:r>
            <a:r>
              <a:rPr lang="de-DE" dirty="0" err="1"/>
              <a:t>gif</a:t>
            </a:r>
            <a:r>
              <a:rPr lang="de-DE" dirty="0"/>
              <a:t>-Files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 das Laden der Bilder/Animationen zu beschleunigen kann man ein </a:t>
            </a:r>
            <a:r>
              <a:rPr lang="de-DE" b="1" i="1" dirty="0" err="1"/>
              <a:t>pre-processing</a:t>
            </a:r>
            <a:r>
              <a:rPr lang="de-DE" dirty="0"/>
              <a:t> durchführen und diese auf einen </a:t>
            </a:r>
            <a:r>
              <a:rPr lang="de-DE" b="1" i="1" dirty="0"/>
              <a:t>stream</a:t>
            </a:r>
            <a:r>
              <a:rPr lang="de-DE" dirty="0"/>
              <a:t> 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Dieser stream kann später sehr schnell geladen werden, wobei der stream einiges an Speicherplatz benötigt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41356D-3254-4EF4-8FEB-0940EFA8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529639"/>
            <a:ext cx="8508999" cy="410369"/>
          </a:xfrm>
        </p:spPr>
        <p:txBody>
          <a:bodyPr/>
          <a:lstStyle/>
          <a:p>
            <a:r>
              <a:rPr lang="de-DE" dirty="0"/>
              <a:t>Erinnerung: LED Image Viewer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4A7A82-5D3B-4E75-AA54-B2EE87F1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57" y="3197896"/>
            <a:ext cx="3831698" cy="324038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DA4F7B4-AFC8-4B33-B9AE-F026A80588E7}"/>
              </a:ext>
            </a:extLst>
          </p:cNvPr>
          <p:cNvSpPr txBox="1"/>
          <p:nvPr/>
        </p:nvSpPr>
        <p:spPr>
          <a:xfrm>
            <a:off x="315911" y="3274708"/>
            <a:ext cx="4993212" cy="3688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+mn-lt"/>
              </a:rPr>
              <a:t>Diese Funktion ist nützlich für große Panels, Animationen mit vielen Frames und langsamer Hardware (alte Raspberry Pis)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+mn-lt"/>
              </a:rPr>
              <a:t>(Auch Animationen aus mehreren Bilddateien ist möglich -&gt; </a:t>
            </a:r>
            <a:r>
              <a:rPr lang="de-DE" sz="1600" dirty="0" err="1">
                <a:latin typeface="+mn-lt"/>
              </a:rPr>
              <a:t>animation-out.stream</a:t>
            </a:r>
            <a:r>
              <a:rPr lang="de-DE" sz="1600" dirty="0">
                <a:latin typeface="+mn-l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+mn-lt"/>
              </a:rPr>
              <a:t>Der </a:t>
            </a:r>
            <a:r>
              <a:rPr lang="de-DE" sz="1600" dirty="0" err="1">
                <a:latin typeface="+mn-lt"/>
              </a:rPr>
              <a:t>led</a:t>
            </a:r>
            <a:r>
              <a:rPr lang="de-DE" sz="1600" dirty="0">
                <a:latin typeface="+mn-lt"/>
              </a:rPr>
              <a:t>-image-viewer basiert auf der </a:t>
            </a:r>
            <a:r>
              <a:rPr lang="de-DE" sz="1600" b="1" i="1" dirty="0" err="1">
                <a:latin typeface="+mn-lt"/>
              </a:rPr>
              <a:t>Magick</a:t>
            </a:r>
            <a:r>
              <a:rPr lang="de-DE" sz="1600" b="1" i="1" dirty="0">
                <a:latin typeface="+mn-lt"/>
              </a:rPr>
              <a:t>++ </a:t>
            </a:r>
            <a:r>
              <a:rPr lang="de-DE" sz="1600" dirty="0" err="1">
                <a:latin typeface="+mn-lt"/>
              </a:rPr>
              <a:t>library</a:t>
            </a:r>
            <a:endParaRPr lang="de-DE" sz="16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 err="1">
                <a:effectLst/>
                <a:latin typeface="+mn-lt"/>
              </a:rPr>
              <a:t>Magick</a:t>
            </a:r>
            <a:r>
              <a:rPr lang="en-US" sz="1600" b="1" i="0" dirty="0">
                <a:effectLst/>
                <a:latin typeface="+mn-lt"/>
              </a:rPr>
              <a:t>++ </a:t>
            </a:r>
            <a:r>
              <a:rPr lang="en-US" sz="1600" b="0" i="0" dirty="0" err="1">
                <a:effectLst/>
                <a:latin typeface="+mn-lt"/>
              </a:rPr>
              <a:t>ist</a:t>
            </a:r>
            <a:r>
              <a:rPr lang="en-US" sz="1600" b="0" i="0" dirty="0">
                <a:effectLst/>
                <a:latin typeface="+mn-lt"/>
              </a:rPr>
              <a:t> die object-</a:t>
            </a:r>
            <a:r>
              <a:rPr lang="en-US" sz="1600" b="0" i="0" dirty="0" err="1">
                <a:effectLst/>
                <a:latin typeface="+mn-lt"/>
              </a:rPr>
              <a:t>orientierte</a:t>
            </a:r>
            <a:r>
              <a:rPr lang="en-US" sz="1600" b="0" i="0" dirty="0">
                <a:effectLst/>
                <a:latin typeface="+mn-lt"/>
              </a:rPr>
              <a:t> C++ API </a:t>
            </a:r>
            <a:r>
              <a:rPr lang="en-US" sz="1600" b="0" i="0" dirty="0" err="1">
                <a:effectLst/>
                <a:latin typeface="+mn-lt"/>
              </a:rPr>
              <a:t>zu</a:t>
            </a:r>
            <a:r>
              <a:rPr lang="en-US" sz="1600" b="0" i="0" dirty="0">
                <a:effectLst/>
                <a:latin typeface="+mn-lt"/>
              </a:rPr>
              <a:t> der </a:t>
            </a:r>
            <a:r>
              <a:rPr lang="en-US" sz="1600" b="1" i="0" u="none" strike="noStrike" dirty="0" err="1"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ImageMagick</a:t>
            </a:r>
            <a:r>
              <a:rPr lang="en-US" sz="1600" b="0" i="0" dirty="0">
                <a:effectLst/>
                <a:latin typeface="+mn-lt"/>
              </a:rPr>
              <a:t> image-processing library</a:t>
            </a:r>
            <a:endParaRPr lang="de-DE" sz="1600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de-DE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579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00B1369-AA0B-4DA4-B466-5B7BABA877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7500" y="1568351"/>
            <a:ext cx="8508999" cy="2493268"/>
          </a:xfrm>
        </p:spPr>
        <p:txBody>
          <a:bodyPr/>
          <a:lstStyle/>
          <a:p>
            <a:r>
              <a:rPr lang="de-DE" dirty="0"/>
              <a:t>Beim Testen der Anzeige </a:t>
            </a:r>
            <a:r>
              <a:rPr lang="de-DE" b="1" dirty="0"/>
              <a:t>innerhalb eines ASOA Dienstes </a:t>
            </a:r>
            <a:r>
              <a:rPr lang="de-DE" dirty="0"/>
              <a:t>entstand folgende Fehlermeldung: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Compiler findet die </a:t>
            </a:r>
            <a:r>
              <a:rPr lang="de-DE" dirty="0" err="1"/>
              <a:t>GraphicsMagick</a:t>
            </a:r>
            <a:r>
              <a:rPr lang="de-DE" dirty="0"/>
              <a:t>++ </a:t>
            </a:r>
            <a:r>
              <a:rPr lang="de-DE" dirty="0" err="1"/>
              <a:t>library</a:t>
            </a:r>
            <a:r>
              <a:rPr lang="de-DE" dirty="0"/>
              <a:t> nicht (diese wird vom Image-Viewer genutzt)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u="sng" dirty="0"/>
              <a:t>Ursache: </a:t>
            </a:r>
            <a:r>
              <a:rPr lang="de-DE" dirty="0" err="1"/>
              <a:t>CMake</a:t>
            </a:r>
            <a:r>
              <a:rPr lang="de-DE" dirty="0"/>
              <a:t> findet die Library nicht! (ähnliches Problem wie mit </a:t>
            </a:r>
            <a:r>
              <a:rPr lang="de-DE" dirty="0" err="1"/>
              <a:t>librgbmatrix</a:t>
            </a:r>
            <a:r>
              <a:rPr lang="de-DE" dirty="0"/>
              <a:t> vor einigen Wochen…)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u="sng" dirty="0"/>
              <a:t>Lösungsansatz: </a:t>
            </a:r>
            <a:r>
              <a:rPr lang="de-DE" dirty="0" err="1"/>
              <a:t>CMakeLists.txt</a:t>
            </a:r>
            <a:r>
              <a:rPr lang="de-DE" dirty="0"/>
              <a:t> </a:t>
            </a:r>
            <a:r>
              <a:rPr lang="de-DE" dirty="0" err="1"/>
              <a:t>muss</a:t>
            </a:r>
            <a:r>
              <a:rPr lang="de-DE" dirty="0"/>
              <a:t> </a:t>
            </a:r>
            <a:r>
              <a:rPr lang="de-DE" dirty="0" err="1"/>
              <a:t>angepasst</a:t>
            </a:r>
            <a:r>
              <a:rPr lang="de-DE" dirty="0"/>
              <a:t> werden! </a:t>
            </a:r>
            <a:endParaRPr lang="de-DE" b="1" u="sng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7CC66E1-8FFA-4F15-988D-98112038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710079"/>
            <a:ext cx="8508999" cy="410369"/>
          </a:xfrm>
        </p:spPr>
        <p:txBody>
          <a:bodyPr/>
          <a:lstStyle/>
          <a:p>
            <a:r>
              <a:rPr lang="de-DE" dirty="0"/>
              <a:t>Probleme mit dem Image-Viewer</a:t>
            </a:r>
          </a:p>
        </p:txBody>
      </p:sp>
      <p:pic>
        <p:nvPicPr>
          <p:cNvPr id="5" name="Grafik 4" descr="Ein Bild, das Text, Monitor, Bildschirm enthält.&#10;&#10;Automatisch generierte Beschreibung">
            <a:extLst>
              <a:ext uri="{FF2B5EF4-FFF2-40B4-BE49-F238E27FC236}">
                <a16:creationId xmlns:a16="http://schemas.microsoft.com/office/drawing/2014/main" id="{A52B0A7F-0B27-43AD-99B1-70CBA2E6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0" y="3494488"/>
            <a:ext cx="8986837" cy="11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0BFC549-3C31-4A5E-990F-461F8CF289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sz="1800" b="1" u="sng" dirty="0"/>
              <a:t>Kurzfassung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Makefile</a:t>
            </a:r>
            <a:r>
              <a:rPr lang="de-DE" dirty="0"/>
              <a:t> der </a:t>
            </a:r>
            <a:r>
              <a:rPr lang="de-DE" dirty="0" err="1"/>
              <a:t>hzeller</a:t>
            </a:r>
            <a:r>
              <a:rPr lang="de-DE" dirty="0"/>
              <a:t> Library anschauen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„Übersetzen“ in </a:t>
            </a:r>
            <a:r>
              <a:rPr lang="de-DE" dirty="0" err="1"/>
              <a:t>CMake</a:t>
            </a:r>
            <a:r>
              <a:rPr lang="de-DE" dirty="0"/>
              <a:t>-Sprache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97BAEE-A814-43EB-A6CF-5F5E2411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</a:t>
            </a:r>
            <a:r>
              <a:rPr lang="de-DE" dirty="0" err="1"/>
              <a:t>passt</a:t>
            </a:r>
            <a:r>
              <a:rPr lang="de-DE" dirty="0"/>
              <a:t> man nun das </a:t>
            </a:r>
            <a:r>
              <a:rPr lang="de-DE" dirty="0" err="1"/>
              <a:t>CMakeLists.txt</a:t>
            </a:r>
            <a:r>
              <a:rPr lang="de-DE" dirty="0"/>
              <a:t> File an?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C5FA27-5FF3-4A59-B7F4-3B6D41DF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4" y="2895278"/>
            <a:ext cx="8791390" cy="9500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AE76D08-7995-4904-9DD9-FA4F05D7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1" y="4833894"/>
            <a:ext cx="893569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1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0BFC549-3C31-4A5E-990F-461F8CF2893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778688"/>
            <a:ext cx="8508999" cy="1274125"/>
          </a:xfrm>
        </p:spPr>
        <p:txBody>
          <a:bodyPr/>
          <a:lstStyle/>
          <a:p>
            <a:r>
              <a:rPr lang="de-DE" sz="1800" b="1" u="sng" dirty="0"/>
              <a:t>Kurzfassung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Makefile</a:t>
            </a:r>
            <a:r>
              <a:rPr lang="de-DE" dirty="0"/>
              <a:t> der </a:t>
            </a:r>
            <a:r>
              <a:rPr lang="de-DE" dirty="0" err="1"/>
              <a:t>hzeller</a:t>
            </a:r>
            <a:r>
              <a:rPr lang="de-DE" dirty="0"/>
              <a:t> Library anschauen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„Übersetzen“ in </a:t>
            </a:r>
            <a:r>
              <a:rPr lang="de-DE" dirty="0" err="1"/>
              <a:t>CMake</a:t>
            </a:r>
            <a:r>
              <a:rPr lang="de-DE" dirty="0"/>
              <a:t>-Sprache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1" dirty="0"/>
              <a:t>An dieser Stelle ist der Image-Viewer eingebunden in den ASOA-Dienst. Nun kann die Bildanzeige innerhalb eines ASOA-Dienstes getestet werden!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97BAEE-A814-43EB-A6CF-5F5E2411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</a:t>
            </a:r>
            <a:r>
              <a:rPr lang="de-DE" dirty="0" err="1"/>
              <a:t>passt</a:t>
            </a:r>
            <a:r>
              <a:rPr lang="de-DE" dirty="0"/>
              <a:t> man nun das </a:t>
            </a:r>
            <a:r>
              <a:rPr lang="de-DE" dirty="0" err="1"/>
              <a:t>CMakeLists.txt</a:t>
            </a:r>
            <a:r>
              <a:rPr lang="de-DE" dirty="0"/>
              <a:t> File an?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C5FA27-5FF3-4A59-B7F4-3B6D41DF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4" y="2723823"/>
            <a:ext cx="8791390" cy="9500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AE76D08-7995-4904-9DD9-FA4F05D7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1" y="4619575"/>
            <a:ext cx="893569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8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E3FF2A-72A8-44C3-A788-CAE41C29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96798"/>
            <a:ext cx="8508999" cy="410369"/>
          </a:xfrm>
        </p:spPr>
        <p:txBody>
          <a:bodyPr/>
          <a:lstStyle/>
          <a:p>
            <a:r>
              <a:rPr lang="de-DE" noProof="0" dirty="0"/>
              <a:t>Zeitplan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298148-7A41-45E8-ACC3-3C089892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314"/>
            <a:ext cx="9144000" cy="337336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7D23498-AAFE-42DA-BF28-1D5E919A42DF}"/>
              </a:ext>
            </a:extLst>
          </p:cNvPr>
          <p:cNvCxnSpPr/>
          <p:nvPr/>
        </p:nvCxnSpPr>
        <p:spPr>
          <a:xfrm>
            <a:off x="6179253" y="1987297"/>
            <a:ext cx="0" cy="1441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1D4DB32-9766-4940-A2AE-EA46C597C2D9}"/>
              </a:ext>
            </a:extLst>
          </p:cNvPr>
          <p:cNvSpPr txBox="1"/>
          <p:nvPr/>
        </p:nvSpPr>
        <p:spPr>
          <a:xfrm>
            <a:off x="5728911" y="1449328"/>
            <a:ext cx="877824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 err="1">
                <a:solidFill>
                  <a:srgbClr val="FF0000"/>
                </a:solidFill>
                <a:latin typeface="+mn-lt"/>
              </a:rPr>
              <a:t>Aktueller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 Stand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1A27BD8-F5D9-4C21-BAE0-0661BC2AA7F2}"/>
              </a:ext>
            </a:extLst>
          </p:cNvPr>
          <p:cNvSpPr/>
          <p:nvPr/>
        </p:nvSpPr>
        <p:spPr>
          <a:xfrm>
            <a:off x="1475232" y="1987296"/>
            <a:ext cx="731517" cy="34747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7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6088152-2950-40F4-B245-02D506BD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Back-Service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9D7002-3AD9-4306-81A8-4A8D31082532}"/>
              </a:ext>
            </a:extLst>
          </p:cNvPr>
          <p:cNvSpPr/>
          <p:nvPr/>
        </p:nvSpPr>
        <p:spPr>
          <a:xfrm>
            <a:off x="714375" y="2028825"/>
            <a:ext cx="2414588" cy="1243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E448CEA-8D56-47F3-B790-0517515F01DE}"/>
              </a:ext>
            </a:extLst>
          </p:cNvPr>
          <p:cNvSpPr/>
          <p:nvPr/>
        </p:nvSpPr>
        <p:spPr>
          <a:xfrm>
            <a:off x="5295900" y="1995488"/>
            <a:ext cx="2414588" cy="1243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4D58B4-9FC0-4164-AAAC-F5E1CBC49B56}"/>
              </a:ext>
            </a:extLst>
          </p:cNvPr>
          <p:cNvSpPr/>
          <p:nvPr/>
        </p:nvSpPr>
        <p:spPr>
          <a:xfrm>
            <a:off x="5295900" y="5242159"/>
            <a:ext cx="2414588" cy="1243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D5BB8F-850F-4F9A-A4B0-591F7EEDE3F4}"/>
              </a:ext>
            </a:extLst>
          </p:cNvPr>
          <p:cNvSpPr txBox="1"/>
          <p:nvPr/>
        </p:nvSpPr>
        <p:spPr>
          <a:xfrm>
            <a:off x="1114425" y="2488369"/>
            <a:ext cx="161448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Dummy-Service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546C09-4E42-4CFE-988F-4E434627B124}"/>
              </a:ext>
            </a:extLst>
          </p:cNvPr>
          <p:cNvSpPr txBox="1"/>
          <p:nvPr/>
        </p:nvSpPr>
        <p:spPr>
          <a:xfrm>
            <a:off x="5410200" y="2364920"/>
            <a:ext cx="2213372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Front-Service</a:t>
            </a: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Enthält RPC-</a:t>
            </a:r>
            <a:r>
              <a:rPr lang="de-DE" sz="1400" dirty="0" err="1">
                <a:latin typeface="+mn-lt"/>
              </a:rPr>
              <a:t>Requirement</a:t>
            </a:r>
            <a:endParaRPr lang="de-DE" sz="1400" dirty="0">
              <a:latin typeface="+mn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AB12DE-689E-4A5E-A0E4-B79335CCD3B7}"/>
              </a:ext>
            </a:extLst>
          </p:cNvPr>
          <p:cNvSpPr txBox="1"/>
          <p:nvPr/>
        </p:nvSpPr>
        <p:spPr>
          <a:xfrm>
            <a:off x="5480447" y="5628344"/>
            <a:ext cx="2274094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Back-Service</a:t>
            </a: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Enthält RPC-</a:t>
            </a:r>
            <a:r>
              <a:rPr lang="de-DE" sz="1400" dirty="0" err="1">
                <a:latin typeface="+mn-lt"/>
              </a:rPr>
              <a:t>Guarantee</a:t>
            </a:r>
            <a:endParaRPr lang="de-DE" sz="1400" dirty="0">
              <a:latin typeface="+mn-lt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4BFEA2F-B30C-4482-8011-539ACDACE7C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28963" y="2616995"/>
            <a:ext cx="2166937" cy="3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0750C96-34D5-4D90-ADDA-AAAC79720F2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503194" y="3238501"/>
            <a:ext cx="0" cy="200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2B0C3D0-677E-4395-BD0E-FF8727BBCA09}"/>
              </a:ext>
            </a:extLst>
          </p:cNvPr>
          <p:cNvSpPr txBox="1"/>
          <p:nvPr/>
        </p:nvSpPr>
        <p:spPr>
          <a:xfrm>
            <a:off x="3395662" y="2308769"/>
            <a:ext cx="161448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Loading</a:t>
            </a:r>
            <a:r>
              <a:rPr lang="de-DE" sz="1600" dirty="0">
                <a:latin typeface="+mn-lt"/>
              </a:rPr>
              <a:t> = </a:t>
            </a:r>
            <a:r>
              <a:rPr lang="de-DE" sz="1600" dirty="0" err="1">
                <a:latin typeface="+mn-lt"/>
              </a:rPr>
              <a:t>true</a:t>
            </a:r>
            <a:endParaRPr lang="de-DE" sz="1600" dirty="0">
              <a:latin typeface="+mn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328EFF3-5B52-4047-A2FA-DAD5745CADAE}"/>
              </a:ext>
            </a:extLst>
          </p:cNvPr>
          <p:cNvSpPr txBox="1"/>
          <p:nvPr/>
        </p:nvSpPr>
        <p:spPr>
          <a:xfrm>
            <a:off x="6617494" y="4111705"/>
            <a:ext cx="201215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Set_loading</a:t>
            </a:r>
            <a:r>
              <a:rPr lang="de-DE" sz="1600" dirty="0">
                <a:latin typeface="+mn-lt"/>
              </a:rPr>
              <a:t> = </a:t>
            </a:r>
            <a:r>
              <a:rPr lang="de-DE" sz="1600" dirty="0" err="1">
                <a:latin typeface="+mn-lt"/>
              </a:rPr>
              <a:t>true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5848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4C037BA-33F3-4C76-A739-1DA377B9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92" y="337109"/>
            <a:ext cx="8508999" cy="820738"/>
          </a:xfrm>
        </p:spPr>
        <p:txBody>
          <a:bodyPr/>
          <a:lstStyle/>
          <a:p>
            <a:r>
              <a:rPr lang="de-DE" dirty="0"/>
              <a:t>Front-Service: RPC-Call</a:t>
            </a:r>
            <a:br>
              <a:rPr lang="de-DE" dirty="0"/>
            </a:br>
            <a:r>
              <a:rPr lang="de-DE" dirty="0"/>
              <a:t>an Back-Service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CD468A-82AB-41A4-BE2A-4B128389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8" y="1176042"/>
            <a:ext cx="6351668" cy="54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30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D35B59-654B-409C-BBBC-4EDB438B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1934"/>
            <a:ext cx="8508999" cy="820738"/>
          </a:xfrm>
        </p:spPr>
        <p:txBody>
          <a:bodyPr/>
          <a:lstStyle/>
          <a:p>
            <a:r>
              <a:rPr lang="de-DE" dirty="0"/>
              <a:t>RPC-</a:t>
            </a:r>
            <a:r>
              <a:rPr lang="de-DE" dirty="0" err="1"/>
              <a:t>Requirements</a:t>
            </a:r>
            <a:r>
              <a:rPr lang="de-DE" dirty="0"/>
              <a:t>: Deklaration als „</a:t>
            </a:r>
            <a:r>
              <a:rPr lang="de-DE" dirty="0" err="1"/>
              <a:t>static</a:t>
            </a:r>
            <a:r>
              <a:rPr lang="de-DE" dirty="0"/>
              <a:t>“ und Instanziierung </a:t>
            </a:r>
            <a:r>
              <a:rPr lang="de-DE" b="1" dirty="0"/>
              <a:t>außerhalb</a:t>
            </a:r>
            <a:r>
              <a:rPr lang="de-DE" dirty="0"/>
              <a:t> der Klasse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EAFFDC-2A5F-49CA-BA7B-F3E4D062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57" y="4017355"/>
            <a:ext cx="7592485" cy="27054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CCB2BC-7809-49D3-BA4C-B7B43619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1" y="1821327"/>
            <a:ext cx="7487695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8C63FA7-6FDB-4FE0-97B2-CA4111AB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0" y="260909"/>
            <a:ext cx="8508999" cy="820738"/>
          </a:xfrm>
        </p:spPr>
        <p:txBody>
          <a:bodyPr/>
          <a:lstStyle/>
          <a:p>
            <a:r>
              <a:rPr lang="de-DE" dirty="0"/>
              <a:t>Back-Service: RPC-</a:t>
            </a:r>
            <a:r>
              <a:rPr lang="de-DE" dirty="0" err="1"/>
              <a:t>Guarantees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9CF8C6-97B2-4E30-B740-0B09C2B76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1" y="1279016"/>
            <a:ext cx="7887298" cy="53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7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schirm_Video">
            <a:hlinkClick r:id="" action="ppaction://media"/>
            <a:extLst>
              <a:ext uri="{FF2B5EF4-FFF2-40B4-BE49-F238E27FC236}">
                <a16:creationId xmlns:a16="http://schemas.microsoft.com/office/drawing/2014/main" id="{E84459CC-E40A-4698-950B-70286C59BAA5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7982" y="1076899"/>
            <a:ext cx="5384151" cy="29612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75C4BAF-C5FF-4E52-8921-860566A15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22807"/>
            <a:ext cx="8508999" cy="820738"/>
          </a:xfrm>
        </p:spPr>
        <p:txBody>
          <a:bodyPr/>
          <a:lstStyle/>
          <a:p>
            <a:r>
              <a:rPr lang="de-DE" dirty="0"/>
              <a:t>Demonstration:</a:t>
            </a:r>
            <a:br>
              <a:rPr lang="de-DE" dirty="0"/>
            </a:br>
            <a:r>
              <a:rPr lang="de-DE" dirty="0"/>
              <a:t> Testdurchläufe Wendemanöver</a:t>
            </a:r>
          </a:p>
        </p:txBody>
      </p:sp>
      <p:pic>
        <p:nvPicPr>
          <p:cNvPr id="5" name="LED_Video">
            <a:hlinkClick r:id="" action="ppaction://media"/>
            <a:extLst>
              <a:ext uri="{FF2B5EF4-FFF2-40B4-BE49-F238E27FC236}">
                <a16:creationId xmlns:a16="http://schemas.microsoft.com/office/drawing/2014/main" id="{D8340365-D592-4B39-98F2-8D76D4E55D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9460" y="4071537"/>
            <a:ext cx="4661193" cy="25636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80E6D18-5631-4215-9753-1A6F481C325B}"/>
              </a:ext>
            </a:extLst>
          </p:cNvPr>
          <p:cNvSpPr txBox="1"/>
          <p:nvPr/>
        </p:nvSpPr>
        <p:spPr>
          <a:xfrm>
            <a:off x="7315200" y="5014913"/>
            <a:ext cx="1271588" cy="1035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Vollbildmodus</a:t>
            </a:r>
          </a:p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und Folie durchklicken um Videos parallel abzuspielen</a:t>
            </a:r>
          </a:p>
        </p:txBody>
      </p:sp>
    </p:spTree>
    <p:extLst>
      <p:ext uri="{BB962C8B-B14F-4D97-AF65-F5344CB8AC3E}">
        <p14:creationId xmlns:p14="http://schemas.microsoft.com/office/powerpoint/2010/main" val="344287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28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2E8CC-ACF6-4B54-BDCC-169D24E4E6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568350"/>
            <a:ext cx="8508999" cy="4946750"/>
          </a:xfrm>
        </p:spPr>
        <p:txBody>
          <a:bodyPr/>
          <a:lstStyle/>
          <a:p>
            <a:r>
              <a:rPr lang="de-DE" u="sng" dirty="0"/>
              <a:t>10 </a:t>
            </a:r>
            <a:r>
              <a:rPr lang="de-DE" u="sng" dirty="0" err="1"/>
              <a:t>PeriodicTasks</a:t>
            </a:r>
            <a:r>
              <a:rPr lang="de-DE" u="sng" dirty="0"/>
              <a:t> für Front-Service </a:t>
            </a:r>
            <a:r>
              <a:rPr lang="de-DE" dirty="0"/>
              <a:t>(„schlauer Dienst“)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Ziel: Korrekte Anzeige von Bildern/GIFs testen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Periodisches Senden verschiedener Konstellationen von Nutzdaten, z.B.: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data.allow_passing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== true &amp;&amp;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data.distance_passing_vehicle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&lt; 70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data.allow_pedestrian_crossing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==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true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&amp;&amp;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data.time_distance_pedestrian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&lt;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Zustandsübergänge müssen funktionieren, z.B. Vorfahrt gewähren -&gt; Fußgängerüberweg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u="sng" dirty="0"/>
              <a:t>8 Remote </a:t>
            </a:r>
            <a:r>
              <a:rPr lang="de-DE" u="sng" dirty="0" err="1"/>
              <a:t>Procedure</a:t>
            </a:r>
            <a:r>
              <a:rPr lang="de-DE" u="sng" dirty="0"/>
              <a:t> Calls für Back-Service </a:t>
            </a:r>
            <a:r>
              <a:rPr lang="de-DE" dirty="0"/>
              <a:t>(„dummer Dienst“)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Ziel: Synchrone und identische Anzeige zur Front-Matrix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Back-Service soll zu Testzwecken ein reines Konsolenprogramm werden, ohne reale LED-Anzeige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Back-Service soll auf VM laufen und RPC-Calls vom Front-Service bekommen, sprich: Back-Service wird nur indirekt über Dummy-Dienst getestet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E723D62-3281-4DC7-90D3-571E3D05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Vorläufiges Konzept: Dummy-Dienst</a:t>
            </a:r>
          </a:p>
        </p:txBody>
      </p:sp>
    </p:spTree>
    <p:extLst>
      <p:ext uri="{BB962C8B-B14F-4D97-AF65-F5344CB8AC3E}">
        <p14:creationId xmlns:p14="http://schemas.microsoft.com/office/powerpoint/2010/main" val="1459842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71F2715B-9A08-4797-B436-30F90EBDD085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022816801"/>
              </p:ext>
            </p:extLst>
          </p:nvPr>
        </p:nvGraphicFramePr>
        <p:xfrm>
          <a:off x="317500" y="1143076"/>
          <a:ext cx="8509000" cy="5120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254500">
                  <a:extLst>
                    <a:ext uri="{9D8B030D-6E8A-4147-A177-3AD203B41FA5}">
                      <a16:colId xmlns:a16="http://schemas.microsoft.com/office/drawing/2014/main" val="1135136471"/>
                    </a:ext>
                  </a:extLst>
                </a:gridCol>
                <a:gridCol w="4254500">
                  <a:extLst>
                    <a:ext uri="{9D8B030D-6E8A-4147-A177-3AD203B41FA5}">
                      <a16:colId xmlns:a16="http://schemas.microsoft.com/office/drawing/2014/main" val="38981238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u="sng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u="sng" dirty="0"/>
                        <a:t>Statisch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festgelegte Reihenfolge von Verkehrssituationen</a:t>
                      </a:r>
                    </a:p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u="sng" dirty="0"/>
                        <a:t>Dynamisch</a:t>
                      </a:r>
                    </a:p>
                    <a:p>
                      <a:pPr algn="ctr"/>
                      <a:r>
                        <a:rPr lang="de-DE" dirty="0"/>
                        <a:t> Verkehrssituationen über Klicks in einer </a:t>
                      </a:r>
                      <a:r>
                        <a:rPr lang="de-DE" dirty="0" err="1"/>
                        <a:t>GUI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25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 </a:t>
                      </a:r>
                      <a:r>
                        <a:rPr lang="de-DE" dirty="0" err="1"/>
                        <a:t>PeriodicTasks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Verkehrssituationen werden nach einem festgelegten Zeitplan simuliert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u="sng" dirty="0"/>
                        <a:t>Beispiel: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 </a:t>
                      </a:r>
                      <a:r>
                        <a:rPr lang="de-DE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currently_loading</a:t>
                      </a:r>
                      <a:r>
                        <a:rPr lang="de-DE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=</a:t>
                      </a:r>
                      <a:r>
                        <a:rPr lang="de-DE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de-DE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dirty="0"/>
                        <a:t>wird nach 10 Sekunden Fahrbetrieb gesetzt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Nach 20 Sekunden wird dann </a:t>
                      </a:r>
                      <a:r>
                        <a:rPr lang="de-DE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leaving_parking_left</a:t>
                      </a:r>
                      <a:r>
                        <a:rPr lang="de-DE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=</a:t>
                      </a:r>
                      <a:r>
                        <a:rPr lang="de-DE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de-DE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dirty="0"/>
                        <a:t>gesetzt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 </a:t>
                      </a:r>
                      <a:r>
                        <a:rPr lang="de-DE" dirty="0" err="1"/>
                        <a:t>PeriodicTasks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Verkehrssituationen werden zur Laufzeit anhand von Klicks gesetzt</a:t>
                      </a:r>
                    </a:p>
                    <a:p>
                      <a:pPr algn="ctr"/>
                      <a:r>
                        <a:rPr lang="de-DE" dirty="0" err="1"/>
                        <a:t>PeriodicTasks</a:t>
                      </a:r>
                      <a:r>
                        <a:rPr lang="de-DE" dirty="0"/>
                        <a:t> werden dann mit Parametern verknüpft</a:t>
                      </a:r>
                    </a:p>
                    <a:p>
                      <a:pPr algn="l"/>
                      <a:r>
                        <a:rPr lang="de-DE" u="sng" dirty="0"/>
                        <a:t>Beispiel: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u="none" dirty="0"/>
                        <a:t>Klicke Button „Fahrzeug laden“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u="none" dirty="0" err="1"/>
                        <a:t>PeriodicTask</a:t>
                      </a:r>
                      <a:r>
                        <a:rPr lang="de-DE" u="none" dirty="0"/>
                        <a:t> sendet dann </a:t>
                      </a:r>
                      <a:r>
                        <a:rPr lang="de-DE" u="none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currently_loading</a:t>
                      </a:r>
                      <a:r>
                        <a:rPr lang="de-DE" u="none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=</a:t>
                      </a:r>
                      <a:r>
                        <a:rPr lang="de-DE" u="none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de-DE" u="none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u="none" dirty="0"/>
                        <a:t>Klicke Button „Fahrzeug laden“ (</a:t>
                      </a:r>
                      <a:r>
                        <a:rPr lang="de-DE" u="none" dirty="0" err="1"/>
                        <a:t>Toggle</a:t>
                      </a:r>
                      <a:r>
                        <a:rPr lang="de-DE" u="none" dirty="0"/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u="none" dirty="0" err="1"/>
                        <a:t>PeriodicTask</a:t>
                      </a:r>
                      <a:r>
                        <a:rPr lang="de-DE" u="none" dirty="0"/>
                        <a:t> sendet dann </a:t>
                      </a:r>
                      <a:r>
                        <a:rPr lang="de-DE" u="none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currently_loading</a:t>
                      </a:r>
                      <a:r>
                        <a:rPr lang="de-DE" u="none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=</a:t>
                      </a:r>
                      <a:r>
                        <a:rPr lang="de-DE" u="none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false</a:t>
                      </a:r>
                      <a:endParaRPr lang="de-DE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831402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EE5A3BB0-D0B0-4E9C-94EE-29E178F4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594284"/>
            <a:ext cx="8508999" cy="410369"/>
          </a:xfrm>
        </p:spPr>
        <p:txBody>
          <a:bodyPr/>
          <a:lstStyle/>
          <a:p>
            <a:r>
              <a:rPr lang="de-DE" dirty="0"/>
              <a:t>Konzepte für Dummy-Dienst</a:t>
            </a:r>
          </a:p>
        </p:txBody>
      </p:sp>
    </p:spTree>
    <p:extLst>
      <p:ext uri="{BB962C8B-B14F-4D97-AF65-F5344CB8AC3E}">
        <p14:creationId xmlns:p14="http://schemas.microsoft.com/office/powerpoint/2010/main" val="239941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03D574C-00CF-4ABC-B0A5-E27DF1318C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404A8A-7A05-4890-858B-8CB18ED5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2F6893-698A-46A0-A67A-D85D8DAB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" y="831481"/>
            <a:ext cx="8996807" cy="571817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1B9806-177D-4F2A-8364-DD8CE3F96248}"/>
              </a:ext>
            </a:extLst>
          </p:cNvPr>
          <p:cNvSpPr txBox="1"/>
          <p:nvPr/>
        </p:nvSpPr>
        <p:spPr>
          <a:xfrm>
            <a:off x="233916" y="227809"/>
            <a:ext cx="4455042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400" dirty="0">
                <a:latin typeface="+mn-lt"/>
              </a:rPr>
              <a:t>Statischer Dummy-Dienst</a:t>
            </a:r>
          </a:p>
        </p:txBody>
      </p:sp>
    </p:spTree>
    <p:extLst>
      <p:ext uri="{BB962C8B-B14F-4D97-AF65-F5344CB8AC3E}">
        <p14:creationId xmlns:p14="http://schemas.microsoft.com/office/powerpoint/2010/main" val="1447786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301B9806-177D-4F2A-8364-DD8CE3F96248}"/>
              </a:ext>
            </a:extLst>
          </p:cNvPr>
          <p:cNvSpPr txBox="1"/>
          <p:nvPr/>
        </p:nvSpPr>
        <p:spPr>
          <a:xfrm>
            <a:off x="233915" y="464800"/>
            <a:ext cx="5305647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400" dirty="0">
                <a:latin typeface="+mn-lt"/>
              </a:rPr>
              <a:t>Dynamischer Dummy-Dienst (</a:t>
            </a:r>
            <a:r>
              <a:rPr lang="de-DE" sz="2400" dirty="0" err="1">
                <a:latin typeface="+mn-lt"/>
              </a:rPr>
              <a:t>GUI</a:t>
            </a:r>
            <a:r>
              <a:rPr lang="de-DE" sz="2400" dirty="0">
                <a:latin typeface="+mn-lt"/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7A1B32-06AB-4E75-B191-24C45E0F8146}"/>
              </a:ext>
            </a:extLst>
          </p:cNvPr>
          <p:cNvSpPr/>
          <p:nvPr/>
        </p:nvSpPr>
        <p:spPr>
          <a:xfrm>
            <a:off x="627322" y="1193060"/>
            <a:ext cx="2966483" cy="2026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550C1FD-37CD-4643-96EC-A507947F687C}"/>
              </a:ext>
            </a:extLst>
          </p:cNvPr>
          <p:cNvGrpSpPr/>
          <p:nvPr/>
        </p:nvGrpSpPr>
        <p:grpSpPr>
          <a:xfrm>
            <a:off x="692886" y="1250503"/>
            <a:ext cx="1623237" cy="1125279"/>
            <a:chOff x="1534633" y="2053856"/>
            <a:chExt cx="1623237" cy="1125279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6DC90D5-6598-4169-8DAC-9ED5078A92E9}"/>
                </a:ext>
              </a:extLst>
            </p:cNvPr>
            <p:cNvSpPr/>
            <p:nvPr/>
          </p:nvSpPr>
          <p:spPr>
            <a:xfrm>
              <a:off x="1534633" y="2053856"/>
              <a:ext cx="1623237" cy="11252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7D2042-DA85-462A-87D5-A5CE6E9BF030}"/>
                </a:ext>
              </a:extLst>
            </p:cNvPr>
            <p:cNvSpPr txBox="1"/>
            <p:nvPr/>
          </p:nvSpPr>
          <p:spPr>
            <a:xfrm>
              <a:off x="1722475" y="2206550"/>
              <a:ext cx="1206795" cy="819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600" dirty="0">
                  <a:latin typeface="+mn-lt"/>
                </a:rPr>
                <a:t>Fahrzeug </a:t>
              </a:r>
            </a:p>
            <a:p>
              <a:pPr algn="ctr">
                <a:lnSpc>
                  <a:spcPct val="114000"/>
                </a:lnSpc>
              </a:pPr>
              <a:r>
                <a:rPr lang="de-DE" sz="1600" dirty="0">
                  <a:latin typeface="+mn-lt"/>
                </a:rPr>
                <a:t>wird </a:t>
              </a:r>
            </a:p>
            <a:p>
              <a:pPr algn="ctr">
                <a:lnSpc>
                  <a:spcPct val="114000"/>
                </a:lnSpc>
              </a:pPr>
              <a:r>
                <a:rPr lang="de-DE" sz="1600" dirty="0">
                  <a:latin typeface="+mn-lt"/>
                </a:rPr>
                <a:t>geladen</a:t>
              </a:r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27AA1D7-4268-4E37-B5BE-979687DB6897}"/>
              </a:ext>
            </a:extLst>
          </p:cNvPr>
          <p:cNvCxnSpPr>
            <a:cxnSpLocks/>
          </p:cNvCxnSpPr>
          <p:nvPr/>
        </p:nvCxnSpPr>
        <p:spPr>
          <a:xfrm>
            <a:off x="627322" y="2805374"/>
            <a:ext cx="29664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8C8955AF-D8B7-4310-81B9-59103561DDB3}"/>
              </a:ext>
            </a:extLst>
          </p:cNvPr>
          <p:cNvSpPr txBox="1"/>
          <p:nvPr/>
        </p:nvSpPr>
        <p:spPr>
          <a:xfrm>
            <a:off x="726558" y="2832986"/>
            <a:ext cx="1738424" cy="32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000" dirty="0">
                <a:latin typeface="+mn-lt"/>
              </a:rPr>
              <a:t>Statusanzeige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5911F73-B053-4593-876D-3A2FFE9E60B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593805" y="1940702"/>
            <a:ext cx="24561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907E990-75D1-465F-B8E5-6B74B5AF9565}"/>
              </a:ext>
            </a:extLst>
          </p:cNvPr>
          <p:cNvSpPr/>
          <p:nvPr/>
        </p:nvSpPr>
        <p:spPr>
          <a:xfrm>
            <a:off x="5410202" y="1191366"/>
            <a:ext cx="2966483" cy="2026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AE643A3-1C1F-4352-A4EC-01C125BAD6DC}"/>
              </a:ext>
            </a:extLst>
          </p:cNvPr>
          <p:cNvSpPr txBox="1"/>
          <p:nvPr/>
        </p:nvSpPr>
        <p:spPr>
          <a:xfrm>
            <a:off x="6111065" y="1280331"/>
            <a:ext cx="156475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Dummy-Dienst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D5B7785-4765-479C-8A40-3A1EEB5ED73A}"/>
              </a:ext>
            </a:extLst>
          </p:cNvPr>
          <p:cNvSpPr txBox="1"/>
          <p:nvPr/>
        </p:nvSpPr>
        <p:spPr>
          <a:xfrm>
            <a:off x="5709684" y="2541178"/>
            <a:ext cx="2349795" cy="537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10 </a:t>
            </a:r>
            <a:r>
              <a:rPr lang="de-DE" sz="1600" dirty="0" err="1">
                <a:latin typeface="+mn-lt"/>
              </a:rPr>
              <a:t>PeriodicTasks</a:t>
            </a:r>
            <a:endParaRPr lang="de-DE" sz="16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(n Eingänge)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2C462F6-ABBA-461C-8CF5-C97598F88B8F}"/>
              </a:ext>
            </a:extLst>
          </p:cNvPr>
          <p:cNvSpPr txBox="1"/>
          <p:nvPr/>
        </p:nvSpPr>
        <p:spPr>
          <a:xfrm>
            <a:off x="6049925" y="1812077"/>
            <a:ext cx="2009553" cy="257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n Statische Variablen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C51F388-B182-4CDC-B8DB-F2EA9745ACC2}"/>
              </a:ext>
            </a:extLst>
          </p:cNvPr>
          <p:cNvCxnSpPr>
            <a:cxnSpLocks/>
          </p:cNvCxnSpPr>
          <p:nvPr/>
        </p:nvCxnSpPr>
        <p:spPr>
          <a:xfrm>
            <a:off x="7238911" y="2069327"/>
            <a:ext cx="1" cy="4718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23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C82DDC3-D9D6-4C68-9E86-8BAED256B2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7498" y="1379220"/>
            <a:ext cx="8508999" cy="45439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noProof="0" dirty="0"/>
              <a:t>Front- und Back-Dienst sind vorerst fertig implementiert, aber noch nicht vollständig getestet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noProof="0" dirty="0"/>
              <a:t>Dummy-Dienst </a:t>
            </a:r>
            <a:r>
              <a:rPr lang="de-DE" sz="1800" dirty="0"/>
              <a:t>Konzept umsetzen (statisch über festgelegte Reihenfolge von Verkehrssituationen oder dynamisch über </a:t>
            </a:r>
            <a:r>
              <a:rPr lang="de-DE" sz="1800" dirty="0" err="1"/>
              <a:t>GUI</a:t>
            </a:r>
            <a:r>
              <a:rPr lang="de-DE" sz="1800" dirty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32FAA47-D794-4BD0-8BDA-CCE2BB10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605714"/>
            <a:ext cx="8508999" cy="410369"/>
          </a:xfrm>
        </p:spPr>
        <p:txBody>
          <a:bodyPr/>
          <a:lstStyle/>
          <a:p>
            <a:r>
              <a:rPr lang="de-DE" noProof="0" dirty="0"/>
              <a:t>Ziele bis zum nächsten Meeting</a:t>
            </a:r>
          </a:p>
        </p:txBody>
      </p:sp>
    </p:spTree>
    <p:extLst>
      <p:ext uri="{BB962C8B-B14F-4D97-AF65-F5344CB8AC3E}">
        <p14:creationId xmlns:p14="http://schemas.microsoft.com/office/powerpoint/2010/main" val="339548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C82DDC3-D9D6-4C68-9E86-8BAED256B2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55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IDL</a:t>
            </a:r>
            <a:r>
              <a:rPr lang="de-DE" sz="1800" dirty="0"/>
              <a:t>-Files erstellen mit Architekturtool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Bildanzeige-Konzept: Umgang mit Endlosschleife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Einbinden des Image-Viewers in den ASOA Dienst mit Hilfe von </a:t>
            </a:r>
            <a:r>
              <a:rPr lang="de-DE" sz="1800" dirty="0" err="1"/>
              <a:t>CMake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Zusammenwirken von Front- und Heck-Dienst -&gt; Implementierung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Dummy-Dienst Konzepte &amp; Implementierung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32FAA47-D794-4BD0-8BDA-CCE2BB10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Ausblick vom letzten Regeltermin</a:t>
            </a:r>
          </a:p>
        </p:txBody>
      </p:sp>
    </p:spTree>
    <p:extLst>
      <p:ext uri="{BB962C8B-B14F-4D97-AF65-F5344CB8AC3E}">
        <p14:creationId xmlns:p14="http://schemas.microsoft.com/office/powerpoint/2010/main" val="3479693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E3FF2A-72A8-44C3-A788-CAE41C29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96798"/>
            <a:ext cx="8508999" cy="410369"/>
          </a:xfrm>
        </p:spPr>
        <p:txBody>
          <a:bodyPr/>
          <a:lstStyle/>
          <a:p>
            <a:r>
              <a:rPr lang="de-DE" noProof="0" dirty="0"/>
              <a:t>Zeitplan – Ausblick - Urlaubsplanung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298148-7A41-45E8-ACC3-3C089892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314"/>
            <a:ext cx="9144000" cy="337336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7D23498-AAFE-42DA-BF28-1D5E919A42DF}"/>
              </a:ext>
            </a:extLst>
          </p:cNvPr>
          <p:cNvCxnSpPr/>
          <p:nvPr/>
        </p:nvCxnSpPr>
        <p:spPr>
          <a:xfrm>
            <a:off x="6179253" y="1987297"/>
            <a:ext cx="0" cy="1441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1D4DB32-9766-4940-A2AE-EA46C597C2D9}"/>
              </a:ext>
            </a:extLst>
          </p:cNvPr>
          <p:cNvSpPr txBox="1"/>
          <p:nvPr/>
        </p:nvSpPr>
        <p:spPr>
          <a:xfrm>
            <a:off x="5728911" y="1449328"/>
            <a:ext cx="877824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 err="1">
                <a:solidFill>
                  <a:srgbClr val="FF0000"/>
                </a:solidFill>
                <a:latin typeface="+mn-lt"/>
              </a:rPr>
              <a:t>Aktueller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 Stand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1A27BD8-F5D9-4C21-BAE0-0661BC2AA7F2}"/>
              </a:ext>
            </a:extLst>
          </p:cNvPr>
          <p:cNvSpPr/>
          <p:nvPr/>
        </p:nvSpPr>
        <p:spPr>
          <a:xfrm>
            <a:off x="1475232" y="1987296"/>
            <a:ext cx="731517" cy="34747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88098FD6-0225-4127-AB22-54FA0FDF9EA6}"/>
              </a:ext>
            </a:extLst>
          </p:cNvPr>
          <p:cNvSpPr/>
          <p:nvPr/>
        </p:nvSpPr>
        <p:spPr>
          <a:xfrm rot="5400000">
            <a:off x="7660640" y="1860888"/>
            <a:ext cx="182880" cy="68012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94F293C-1CC6-4767-A488-6A75D7B7A8C3}"/>
              </a:ext>
            </a:extLst>
          </p:cNvPr>
          <p:cNvSpPr txBox="1"/>
          <p:nvPr/>
        </p:nvSpPr>
        <p:spPr>
          <a:xfrm>
            <a:off x="7386320" y="1818640"/>
            <a:ext cx="78994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Urlaub?</a:t>
            </a:r>
          </a:p>
        </p:txBody>
      </p:sp>
    </p:spTree>
    <p:extLst>
      <p:ext uri="{BB962C8B-B14F-4D97-AF65-F5344CB8AC3E}">
        <p14:creationId xmlns:p14="http://schemas.microsoft.com/office/powerpoint/2010/main" val="102308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F77C2D-9B7F-4CF9-B324-BB559447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651434"/>
            <a:ext cx="8508999" cy="410369"/>
          </a:xfrm>
        </p:spPr>
        <p:txBody>
          <a:bodyPr/>
          <a:lstStyle/>
          <a:p>
            <a:r>
              <a:rPr lang="de-DE" dirty="0"/>
              <a:t>Konzept zur Bildanzeige</a:t>
            </a:r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6336DCA8-3C4E-437D-8E57-0E460060C0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328738"/>
            <a:ext cx="8508999" cy="5386387"/>
          </a:xfrm>
        </p:spPr>
        <p:txBody>
          <a:bodyPr/>
          <a:lstStyle/>
          <a:p>
            <a:r>
              <a:rPr lang="de-DE" dirty="0"/>
              <a:t>Ablauf am Beispiel des Ladestatus: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6"/>
                </a:solidFill>
              </a:rPr>
              <a:t>Dummy-Service</a:t>
            </a:r>
            <a:r>
              <a:rPr lang="de-DE" dirty="0"/>
              <a:t> schickt periodisch den Ladestatus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currently_loading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= {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true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oder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} </a:t>
            </a:r>
            <a:r>
              <a:rPr lang="de-DE" dirty="0"/>
              <a:t>an den </a:t>
            </a:r>
            <a:r>
              <a:rPr lang="de-DE" dirty="0">
                <a:solidFill>
                  <a:schemeClr val="accent6"/>
                </a:solidFill>
              </a:rPr>
              <a:t>Front-Service</a:t>
            </a:r>
            <a:r>
              <a:rPr lang="de-DE" dirty="0"/>
              <a:t> (Raspberry Pi der vorderen LED-Matrix)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6"/>
                </a:solidFill>
              </a:rPr>
              <a:t>Front-Service</a:t>
            </a:r>
            <a:r>
              <a:rPr lang="de-DE" dirty="0"/>
              <a:t> besitzt die Hilfsklasse </a:t>
            </a:r>
            <a:r>
              <a:rPr lang="de-DE" b="1" dirty="0" err="1"/>
              <a:t>RGB_Matrix_Controller.hpp</a:t>
            </a:r>
            <a:r>
              <a:rPr lang="de-DE" dirty="0"/>
              <a:t>, diese beinhaltet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Anzeigeoptionen </a:t>
            </a:r>
            <a:r>
              <a:rPr lang="de-DE" dirty="0"/>
              <a:t>(</a:t>
            </a:r>
            <a:r>
              <a:rPr lang="de-DE" dirty="0" err="1"/>
              <a:t>Chain_length</a:t>
            </a:r>
            <a:r>
              <a:rPr lang="de-DE" dirty="0"/>
              <a:t>, Multiplexing, </a:t>
            </a:r>
            <a:r>
              <a:rPr lang="de-DE" dirty="0" err="1"/>
              <a:t>gpio_slowdown</a:t>
            </a:r>
            <a:r>
              <a:rPr lang="de-DE" dirty="0"/>
              <a:t> etc.)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/>
              <a:t>ImageViewer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LoadAndScale</a:t>
            </a:r>
            <a:r>
              <a:rPr lang="de-DE" dirty="0"/>
              <a:t>, </a:t>
            </a:r>
            <a:r>
              <a:rPr lang="de-DE" dirty="0" err="1"/>
              <a:t>StreamHandling</a:t>
            </a:r>
            <a:r>
              <a:rPr lang="de-DE" dirty="0"/>
              <a:t>, </a:t>
            </a:r>
            <a:r>
              <a:rPr lang="de-DE" dirty="0" err="1"/>
              <a:t>DisplayAnimation</a:t>
            </a:r>
            <a:r>
              <a:rPr lang="de-DE" dirty="0"/>
              <a:t> + </a:t>
            </a:r>
            <a:r>
              <a:rPr lang="de-DE" dirty="0" err="1"/>
              <a:t>InterruptHandler</a:t>
            </a:r>
            <a:r>
              <a:rPr lang="de-DE" dirty="0"/>
              <a:t>)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Wird </a:t>
            </a:r>
            <a:r>
              <a:rPr lang="de-DE" dirty="0" err="1"/>
              <a:t>zusammengefasst</a:t>
            </a:r>
            <a:r>
              <a:rPr lang="de-DE" dirty="0"/>
              <a:t> in eigener Funktion </a:t>
            </a:r>
            <a:r>
              <a:rPr lang="de-DE" i="1" dirty="0" err="1"/>
              <a:t>bild_anzeigen</a:t>
            </a:r>
            <a:r>
              <a:rPr lang="de-DE" i="1" dirty="0"/>
              <a:t>(</a:t>
            </a:r>
            <a:r>
              <a:rPr lang="de-DE" i="1" dirty="0" err="1"/>
              <a:t>std</a:t>
            </a:r>
            <a:r>
              <a:rPr lang="de-DE" i="1" dirty="0"/>
              <a:t>::</a:t>
            </a:r>
            <a:r>
              <a:rPr lang="de-DE" i="1" dirty="0" err="1"/>
              <a:t>string</a:t>
            </a:r>
            <a:r>
              <a:rPr lang="de-DE" i="1" dirty="0"/>
              <a:t> </a:t>
            </a:r>
            <a:r>
              <a:rPr lang="de-DE" i="1" dirty="0" err="1"/>
              <a:t>filepath</a:t>
            </a:r>
            <a:r>
              <a:rPr lang="de-DE" i="1" dirty="0"/>
              <a:t>)</a:t>
            </a:r>
            <a:r>
              <a:rPr lang="de-DE" dirty="0"/>
              <a:t>;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Klassenvariablen</a:t>
            </a:r>
            <a:r>
              <a:rPr lang="de-DE" dirty="0"/>
              <a:t>: 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2">
                    <a:lumMod val="75000"/>
                  </a:schemeClr>
                </a:solidFill>
              </a:rPr>
              <a:t>bool </a:t>
            </a:r>
            <a:r>
              <a:rPr lang="de-DE" sz="1600" dirty="0" err="1">
                <a:solidFill>
                  <a:schemeClr val="tx2">
                    <a:lumMod val="75000"/>
                  </a:schemeClr>
                </a:solidFill>
              </a:rPr>
              <a:t>isDisplayActive</a:t>
            </a:r>
            <a:endParaRPr lang="de-DE" sz="1600" dirty="0">
              <a:solidFill>
                <a:schemeClr val="tx2">
                  <a:lumMod val="75000"/>
                </a:schemeClr>
              </a:solidFill>
            </a:endParaRP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de-DE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2">
                    <a:lumMod val="75000"/>
                  </a:schemeClr>
                </a:solidFill>
              </a:rPr>
              <a:t>filepath</a:t>
            </a:r>
            <a:r>
              <a:rPr lang="de-DE" sz="1600" dirty="0">
                <a:solidFill>
                  <a:schemeClr val="tx2">
                    <a:lumMod val="75000"/>
                  </a:schemeClr>
                </a:solidFill>
              </a:rPr>
              <a:t>[]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/>
              <a:t>RGB_Thread</a:t>
            </a:r>
            <a:r>
              <a:rPr lang="de-DE" b="1" dirty="0"/>
              <a:t> </a:t>
            </a:r>
            <a:r>
              <a:rPr lang="de-DE" dirty="0"/>
              <a:t>-&gt; </a:t>
            </a:r>
            <a:r>
              <a:rPr lang="de-DE" u="sng" dirty="0"/>
              <a:t>Dauerschleife</a:t>
            </a:r>
            <a:r>
              <a:rPr lang="de-DE" dirty="0"/>
              <a:t>: zeigt was an, sofern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isDisplayActive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==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true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Konstruktor </a:t>
            </a:r>
            <a:r>
              <a:rPr lang="de-DE" dirty="0"/>
              <a:t>-&gt; initialisiert den </a:t>
            </a:r>
            <a:r>
              <a:rPr lang="de-DE" b="1" dirty="0" err="1"/>
              <a:t>RGB_Matrix_Controller</a:t>
            </a:r>
            <a:r>
              <a:rPr lang="de-DE" b="1" dirty="0"/>
              <a:t> </a:t>
            </a:r>
            <a:r>
              <a:rPr lang="de-DE" dirty="0"/>
              <a:t>und </a:t>
            </a:r>
            <a:r>
              <a:rPr lang="de-DE" dirty="0" err="1"/>
              <a:t>started</a:t>
            </a:r>
            <a:r>
              <a:rPr lang="de-DE" dirty="0"/>
              <a:t> den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92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0CE458D-000D-485B-AF22-BC2B680F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651434"/>
            <a:ext cx="8508999" cy="410369"/>
          </a:xfrm>
        </p:spPr>
        <p:txBody>
          <a:bodyPr/>
          <a:lstStyle/>
          <a:p>
            <a:r>
              <a:rPr lang="de-DE" dirty="0"/>
              <a:t>Konzept zur Bildanzeige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DD1220-849D-4CA1-8B90-DCC125CD7721}"/>
              </a:ext>
            </a:extLst>
          </p:cNvPr>
          <p:cNvSpPr/>
          <p:nvPr/>
        </p:nvSpPr>
        <p:spPr>
          <a:xfrm>
            <a:off x="971550" y="1357314"/>
            <a:ext cx="2828925" cy="1428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C98232A-7B42-4C1A-ABEF-AB1B2F155299}"/>
              </a:ext>
            </a:extLst>
          </p:cNvPr>
          <p:cNvSpPr/>
          <p:nvPr/>
        </p:nvSpPr>
        <p:spPr>
          <a:xfrm>
            <a:off x="5257799" y="1357312"/>
            <a:ext cx="3800473" cy="5114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BE85B6-63D6-4278-9728-F08AEC819671}"/>
              </a:ext>
            </a:extLst>
          </p:cNvPr>
          <p:cNvSpPr txBox="1"/>
          <p:nvPr/>
        </p:nvSpPr>
        <p:spPr>
          <a:xfrm>
            <a:off x="971550" y="1061802"/>
            <a:ext cx="2828925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+mn-lt"/>
              </a:rPr>
              <a:t>Main Thread: </a:t>
            </a:r>
            <a:r>
              <a:rPr lang="de-DE" sz="1600" b="1" dirty="0" err="1">
                <a:latin typeface="+mn-lt"/>
              </a:rPr>
              <a:t>Front_Service</a:t>
            </a:r>
            <a:endParaRPr lang="de-DE" sz="1600" b="1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A332EF2-3706-4A2D-8048-80BB1E23BA9E}"/>
              </a:ext>
            </a:extLst>
          </p:cNvPr>
          <p:cNvSpPr txBox="1"/>
          <p:nvPr/>
        </p:nvSpPr>
        <p:spPr>
          <a:xfrm>
            <a:off x="5250657" y="1061802"/>
            <a:ext cx="3014663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 err="1">
                <a:latin typeface="+mn-lt"/>
              </a:rPr>
              <a:t>Detached</a:t>
            </a:r>
            <a:r>
              <a:rPr lang="de-DE" sz="1600" b="1" dirty="0">
                <a:latin typeface="+mn-lt"/>
              </a:rPr>
              <a:t> Thread: </a:t>
            </a:r>
            <a:r>
              <a:rPr lang="de-DE" sz="1600" b="1" dirty="0" err="1">
                <a:latin typeface="+mn-lt"/>
              </a:rPr>
              <a:t>RGB_Thread</a:t>
            </a:r>
            <a:endParaRPr lang="de-DE" sz="1600" b="1" dirty="0">
              <a:latin typeface="+mn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4F3770-8C70-440A-8CD7-B564372D34B2}"/>
              </a:ext>
            </a:extLst>
          </p:cNvPr>
          <p:cNvSpPr txBox="1"/>
          <p:nvPr/>
        </p:nvSpPr>
        <p:spPr>
          <a:xfrm>
            <a:off x="971550" y="1457325"/>
            <a:ext cx="2828924" cy="1207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#</a:t>
            </a:r>
            <a:r>
              <a:rPr lang="de-DE" sz="1400" dirty="0" err="1">
                <a:latin typeface="+mn-lt"/>
              </a:rPr>
              <a:t>include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RGB_Matrix_Controller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Requirements</a:t>
            </a:r>
            <a:r>
              <a:rPr lang="de-DE" sz="1400" dirty="0">
                <a:latin typeface="+mn-lt"/>
              </a:rPr>
              <a:t> (10 Zustände)</a:t>
            </a:r>
          </a:p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ConditionalTasks</a:t>
            </a:r>
            <a:r>
              <a:rPr lang="de-DE" sz="1400" dirty="0">
                <a:latin typeface="+mn-lt"/>
              </a:rPr>
              <a:t> (10 Zustände)</a:t>
            </a:r>
          </a:p>
          <a:p>
            <a:pPr>
              <a:lnSpc>
                <a:spcPct val="114000"/>
              </a:lnSpc>
            </a:pPr>
            <a:endParaRPr lang="de-DE" sz="1400" dirty="0">
              <a:latin typeface="+mn-lt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65AEEA3-B2D5-474B-B258-CC3551579ADB}"/>
              </a:ext>
            </a:extLst>
          </p:cNvPr>
          <p:cNvSpPr/>
          <p:nvPr/>
        </p:nvSpPr>
        <p:spPr>
          <a:xfrm>
            <a:off x="971548" y="4081463"/>
            <a:ext cx="2828925" cy="1428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448BB3-21FB-4C05-848E-7C10E8EAD200}"/>
              </a:ext>
            </a:extLst>
          </p:cNvPr>
          <p:cNvSpPr txBox="1"/>
          <p:nvPr/>
        </p:nvSpPr>
        <p:spPr>
          <a:xfrm>
            <a:off x="771523" y="5550637"/>
            <a:ext cx="3486153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b="1" dirty="0">
                <a:latin typeface="+mn-lt"/>
              </a:rPr>
              <a:t>Hilfsklasse: </a:t>
            </a:r>
            <a:r>
              <a:rPr lang="de-DE" sz="1400" b="1" dirty="0" err="1">
                <a:latin typeface="+mn-lt"/>
              </a:rPr>
              <a:t>RGB_Matrix_Controller</a:t>
            </a:r>
            <a:endParaRPr lang="de-DE" sz="1400" b="1" dirty="0">
              <a:latin typeface="+mn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1D38301-2150-4FBE-A081-2C22FB74039D}"/>
              </a:ext>
            </a:extLst>
          </p:cNvPr>
          <p:cNvSpPr txBox="1"/>
          <p:nvPr/>
        </p:nvSpPr>
        <p:spPr>
          <a:xfrm>
            <a:off x="771523" y="4145987"/>
            <a:ext cx="34861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lvl="2"/>
            <a:r>
              <a:rPr lang="de-DE" sz="1600" dirty="0" err="1">
                <a:solidFill>
                  <a:schemeClr val="tx2">
                    <a:lumMod val="75000"/>
                  </a:schemeClr>
                </a:solidFill>
              </a:rPr>
              <a:t>Hzeller</a:t>
            </a:r>
            <a:r>
              <a:rPr lang="de-DE" sz="1600" dirty="0">
                <a:solidFill>
                  <a:schemeClr val="tx2">
                    <a:lumMod val="75000"/>
                  </a:schemeClr>
                </a:solidFill>
              </a:rPr>
              <a:t> Library</a:t>
            </a:r>
          </a:p>
          <a:p>
            <a:pPr marL="360363" lvl="2"/>
            <a:r>
              <a:rPr lang="de-DE" sz="1600" dirty="0">
                <a:solidFill>
                  <a:schemeClr val="tx2">
                    <a:lumMod val="75000"/>
                  </a:schemeClr>
                </a:solidFill>
              </a:rPr>
              <a:t>Statusvariablen: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2">
                    <a:lumMod val="75000"/>
                  </a:schemeClr>
                </a:solidFill>
              </a:rPr>
              <a:t>bool </a:t>
            </a:r>
            <a:r>
              <a:rPr lang="de-DE" sz="1600" dirty="0" err="1">
                <a:solidFill>
                  <a:schemeClr val="tx2">
                    <a:lumMod val="75000"/>
                  </a:schemeClr>
                </a:solidFill>
              </a:rPr>
              <a:t>isDisplayActive</a:t>
            </a:r>
            <a:endParaRPr lang="de-DE" sz="1600" dirty="0">
              <a:solidFill>
                <a:schemeClr val="tx2">
                  <a:lumMod val="75000"/>
                </a:schemeClr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de-DE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2">
                    <a:lumMod val="75000"/>
                  </a:schemeClr>
                </a:solidFill>
              </a:rPr>
              <a:t>filepath</a:t>
            </a:r>
            <a:r>
              <a:rPr lang="de-DE" sz="1600" dirty="0">
                <a:solidFill>
                  <a:schemeClr val="tx2">
                    <a:lumMod val="75000"/>
                  </a:schemeClr>
                </a:solidFill>
              </a:rPr>
              <a:t>[]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F3978FB-13E9-4688-98D0-E8290138809D}"/>
              </a:ext>
            </a:extLst>
          </p:cNvPr>
          <p:cNvSpPr txBox="1"/>
          <p:nvPr/>
        </p:nvSpPr>
        <p:spPr>
          <a:xfrm>
            <a:off x="5357807" y="1557338"/>
            <a:ext cx="3707607" cy="1456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void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RGB_Thread</a:t>
            </a:r>
            <a:r>
              <a:rPr lang="de-DE" sz="1200" dirty="0">
                <a:latin typeface="+mn-lt"/>
              </a:rPr>
              <a:t>(){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</a:t>
            </a:r>
            <a:r>
              <a:rPr lang="de-DE" sz="1200" dirty="0" err="1">
                <a:highlight>
                  <a:srgbClr val="00FFFF"/>
                </a:highlight>
                <a:latin typeface="+mn-lt"/>
              </a:rPr>
              <a:t>while</a:t>
            </a:r>
            <a:r>
              <a:rPr lang="de-DE" sz="1200" dirty="0">
                <a:highlight>
                  <a:srgbClr val="00FFFF"/>
                </a:highlight>
                <a:latin typeface="+mn-lt"/>
              </a:rPr>
              <a:t>(</a:t>
            </a:r>
            <a:r>
              <a:rPr lang="de-DE" sz="1200" dirty="0" err="1">
                <a:highlight>
                  <a:srgbClr val="00FFFF"/>
                </a:highlight>
                <a:latin typeface="+mn-lt"/>
              </a:rPr>
              <a:t>true</a:t>
            </a:r>
            <a:r>
              <a:rPr lang="de-DE" sz="1200" dirty="0">
                <a:highlight>
                  <a:srgbClr val="00FFFF"/>
                </a:highlight>
                <a:latin typeface="+mn-lt"/>
              </a:rPr>
              <a:t>){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highlight>
                  <a:srgbClr val="FFFF00"/>
                </a:highlight>
                <a:latin typeface="+mn-lt"/>
              </a:rPr>
              <a:t>if</a:t>
            </a:r>
            <a:r>
              <a:rPr lang="de-DE" sz="1200" dirty="0">
                <a:highlight>
                  <a:srgbClr val="FFFF00"/>
                </a:highlight>
                <a:latin typeface="+mn-lt"/>
              </a:rPr>
              <a:t>(</a:t>
            </a:r>
            <a:r>
              <a:rPr lang="de-DE" sz="1200" dirty="0" err="1">
                <a:highlight>
                  <a:srgbClr val="FFFF00"/>
                </a:highlight>
                <a:latin typeface="+mn-lt"/>
              </a:rPr>
              <a:t>RGB_Matrix_Controller.isDisplayActive</a:t>
            </a:r>
            <a:r>
              <a:rPr lang="de-DE" sz="1200" dirty="0">
                <a:highlight>
                  <a:srgbClr val="FFFF00"/>
                </a:highlight>
                <a:latin typeface="+mn-lt"/>
              </a:rPr>
              <a:t> == </a:t>
            </a:r>
            <a:r>
              <a:rPr lang="de-DE" sz="1200" dirty="0" err="1">
                <a:highlight>
                  <a:srgbClr val="FFFF00"/>
                </a:highlight>
                <a:latin typeface="+mn-lt"/>
              </a:rPr>
              <a:t>true</a:t>
            </a:r>
            <a:r>
              <a:rPr lang="de-DE" sz="1200" dirty="0">
                <a:highlight>
                  <a:srgbClr val="FFFF00"/>
                </a:highlight>
                <a:latin typeface="+mn-lt"/>
              </a:rPr>
              <a:t>){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</a:t>
            </a:r>
            <a:r>
              <a:rPr lang="de-DE" sz="1200" dirty="0" err="1">
                <a:latin typeface="+mn-lt"/>
              </a:rPr>
              <a:t>bild_anzeigen</a:t>
            </a: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RGB_Matrix_Controller.filepath</a:t>
            </a:r>
            <a:r>
              <a:rPr lang="de-DE" sz="1200" dirty="0">
                <a:latin typeface="+mn-lt"/>
              </a:rPr>
              <a:t>);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}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}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}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E2D1251-2DE6-4402-AEDB-57E661E2B5AC}"/>
              </a:ext>
            </a:extLst>
          </p:cNvPr>
          <p:cNvCxnSpPr>
            <a:cxnSpLocks/>
          </p:cNvCxnSpPr>
          <p:nvPr/>
        </p:nvCxnSpPr>
        <p:spPr>
          <a:xfrm>
            <a:off x="3800473" y="4838700"/>
            <a:ext cx="14501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AEEEEAB7-6CCE-48F0-86C6-00DA5316195F}"/>
              </a:ext>
            </a:extLst>
          </p:cNvPr>
          <p:cNvSpPr txBox="1"/>
          <p:nvPr/>
        </p:nvSpPr>
        <p:spPr>
          <a:xfrm>
            <a:off x="5423689" y="4543195"/>
            <a:ext cx="3468692" cy="1941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Thread prüft den Status des Controllers durchgehend und zeigt im Falle, </a:t>
            </a:r>
            <a:r>
              <a:rPr lang="de-DE" sz="1600" dirty="0" err="1">
                <a:latin typeface="+mn-lt"/>
              </a:rPr>
              <a:t>dass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isDisplayActive</a:t>
            </a:r>
            <a:r>
              <a:rPr lang="de-DE" sz="1600" dirty="0">
                <a:latin typeface="+mn-lt"/>
              </a:rPr>
              <a:t>==</a:t>
            </a:r>
            <a:r>
              <a:rPr lang="de-DE" sz="1600" dirty="0" err="1">
                <a:latin typeface="+mn-lt"/>
              </a:rPr>
              <a:t>true</a:t>
            </a:r>
            <a:r>
              <a:rPr lang="de-DE" sz="1600" dirty="0">
                <a:latin typeface="+mn-lt"/>
              </a:rPr>
              <a:t> gilt, das Bild an, welches zum </a:t>
            </a:r>
            <a:r>
              <a:rPr lang="de-DE" sz="1600" dirty="0" err="1">
                <a:latin typeface="+mn-lt"/>
              </a:rPr>
              <a:t>filepath</a:t>
            </a:r>
            <a:r>
              <a:rPr lang="de-DE" sz="1600" dirty="0">
                <a:latin typeface="+mn-lt"/>
              </a:rPr>
              <a:t> korrespondiert!</a:t>
            </a:r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600" dirty="0" err="1">
              <a:latin typeface="+mn-lt"/>
            </a:endParaRP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A1E0FE5-08A0-4962-AC72-933F3268E2E2}"/>
              </a:ext>
            </a:extLst>
          </p:cNvPr>
          <p:cNvCxnSpPr>
            <a:cxnSpLocks/>
          </p:cNvCxnSpPr>
          <p:nvPr/>
        </p:nvCxnSpPr>
        <p:spPr>
          <a:xfrm flipV="1">
            <a:off x="1152517" y="2786064"/>
            <a:ext cx="0" cy="12953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671B80BA-35DD-449A-BC75-E97B9D5CF5E9}"/>
              </a:ext>
            </a:extLst>
          </p:cNvPr>
          <p:cNvSpPr txBox="1"/>
          <p:nvPr/>
        </p:nvSpPr>
        <p:spPr>
          <a:xfrm>
            <a:off x="1410881" y="2891958"/>
            <a:ext cx="3468692" cy="1035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Service erhält periodisch Fahrzeugstatus durch andere Dienste. Ist eine Bedingung für einen der 10 Zustände erfüllt, wird </a:t>
            </a:r>
            <a:r>
              <a:rPr lang="de-DE" sz="1200" i="1" dirty="0" err="1">
                <a:latin typeface="+mn-lt"/>
              </a:rPr>
              <a:t>isDisplayActive</a:t>
            </a:r>
            <a:r>
              <a:rPr lang="de-DE" sz="1200" dirty="0">
                <a:latin typeface="+mn-lt"/>
              </a:rPr>
              <a:t> auf </a:t>
            </a:r>
            <a:r>
              <a:rPr lang="de-DE" sz="1200" i="1" dirty="0" err="1">
                <a:latin typeface="+mn-lt"/>
              </a:rPr>
              <a:t>true</a:t>
            </a:r>
            <a:r>
              <a:rPr lang="de-DE" sz="1200" dirty="0">
                <a:latin typeface="+mn-lt"/>
              </a:rPr>
              <a:t> gesetzt und der entsprechende </a:t>
            </a:r>
            <a:r>
              <a:rPr lang="de-DE" sz="1200" i="1" dirty="0" err="1">
                <a:latin typeface="+mn-lt"/>
              </a:rPr>
              <a:t>filepath</a:t>
            </a:r>
            <a:r>
              <a:rPr lang="de-DE" sz="1200" dirty="0">
                <a:latin typeface="+mn-lt"/>
              </a:rPr>
              <a:t> wird weitergegeben an die Controller-Klasse.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0075F42-226F-4C4E-9B32-A6060DAD708F}"/>
              </a:ext>
            </a:extLst>
          </p:cNvPr>
          <p:cNvSpPr txBox="1"/>
          <p:nvPr/>
        </p:nvSpPr>
        <p:spPr>
          <a:xfrm>
            <a:off x="6186487" y="2678882"/>
            <a:ext cx="2557462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Dauerschleife: 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Thread prüft durchgehend ob die Matrix an sein sollte!</a:t>
            </a:r>
          </a:p>
          <a:p>
            <a:pPr>
              <a:lnSpc>
                <a:spcPct val="114000"/>
              </a:lnSpc>
            </a:pPr>
            <a:endParaRPr lang="de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444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F773D-BDFB-4310-9A69-4E9C1ACC9E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7500" y="1429679"/>
            <a:ext cx="8508999" cy="4539321"/>
          </a:xfrm>
        </p:spPr>
        <p:txBody>
          <a:bodyPr/>
          <a:lstStyle/>
          <a:p>
            <a:r>
              <a:rPr lang="de-DE" b="1" u="sng" dirty="0"/>
              <a:t>Warum wird ein Thread mit Endlosschleife benutzt?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Bild soll solange angezeigt werden, bis </a:t>
            </a:r>
            <a:r>
              <a:rPr lang="de-DE" i="1" dirty="0" err="1"/>
              <a:t>currently_loading</a:t>
            </a:r>
            <a:r>
              <a:rPr lang="de-DE" i="1" dirty="0"/>
              <a:t>=</a:t>
            </a:r>
            <a:r>
              <a:rPr lang="de-DE" i="1" dirty="0" err="1"/>
              <a:t>false</a:t>
            </a:r>
            <a:r>
              <a:rPr lang="de-DE" i="1" dirty="0"/>
              <a:t> </a:t>
            </a:r>
            <a:r>
              <a:rPr lang="de-DE" dirty="0"/>
              <a:t>gilt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Solange die Funktion </a:t>
            </a:r>
            <a:r>
              <a:rPr lang="de-DE" i="1" dirty="0" err="1"/>
              <a:t>bild_anzeigen</a:t>
            </a:r>
            <a:r>
              <a:rPr lang="de-DE" i="1" dirty="0"/>
              <a:t>(Pfad, Dauer) </a:t>
            </a:r>
            <a:r>
              <a:rPr lang="de-DE" dirty="0"/>
              <a:t>läuft, kann das Hauptprogramm jedoch nicht weiterlaufen! Somit kann </a:t>
            </a:r>
            <a:r>
              <a:rPr lang="de-DE" b="1" dirty="0"/>
              <a:t>nicht</a:t>
            </a:r>
            <a:r>
              <a:rPr lang="de-DE" dirty="0"/>
              <a:t> zeitgleich eine </a:t>
            </a:r>
            <a:r>
              <a:rPr lang="de-DE" dirty="0" err="1"/>
              <a:t>if</a:t>
            </a:r>
            <a:r>
              <a:rPr lang="de-DE" dirty="0"/>
              <a:t>-Abfrage der Variable </a:t>
            </a:r>
            <a:r>
              <a:rPr lang="de-DE" i="1" dirty="0" err="1"/>
              <a:t>currently</a:t>
            </a:r>
            <a:r>
              <a:rPr lang="de-DE" dirty="0" err="1"/>
              <a:t>_loading</a:t>
            </a:r>
            <a:r>
              <a:rPr lang="de-DE" dirty="0"/>
              <a:t> stattfinden.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b="1" u="sng" dirty="0"/>
              <a:t>Resultat</a:t>
            </a:r>
            <a:r>
              <a:rPr lang="de-DE" dirty="0"/>
              <a:t>: Hauptprogramm bleibt in der Funktion </a:t>
            </a:r>
            <a:r>
              <a:rPr lang="de-DE" dirty="0" err="1"/>
              <a:t>bild_anzeigen</a:t>
            </a:r>
            <a:r>
              <a:rPr lang="de-DE" dirty="0"/>
              <a:t>() hängen.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u="sng" dirty="0"/>
              <a:t>Lösung: Multithreading!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Das Hauptprogramm (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thread</a:t>
            </a:r>
            <a:r>
              <a:rPr lang="de-DE" dirty="0"/>
              <a:t>) prüft den Status </a:t>
            </a:r>
            <a:r>
              <a:rPr lang="de-DE" i="1" dirty="0" err="1"/>
              <a:t>currently_loading</a:t>
            </a:r>
            <a:r>
              <a:rPr lang="de-DE" i="1" dirty="0"/>
              <a:t> </a:t>
            </a:r>
            <a:r>
              <a:rPr lang="de-DE" dirty="0"/>
              <a:t>periodisch.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Das Nebenprogramm (</a:t>
            </a:r>
            <a:r>
              <a:rPr lang="de-DE" dirty="0" err="1"/>
              <a:t>RGB_Thread</a:t>
            </a:r>
            <a:r>
              <a:rPr lang="de-DE" dirty="0"/>
              <a:t>) führt </a:t>
            </a:r>
            <a:r>
              <a:rPr lang="de-DE" i="1" dirty="0" err="1"/>
              <a:t>bild_anzeigen</a:t>
            </a:r>
            <a:r>
              <a:rPr lang="de-DE" i="1" dirty="0"/>
              <a:t>() </a:t>
            </a:r>
            <a:r>
              <a:rPr lang="de-DE" dirty="0"/>
              <a:t>so lange aus, bis vom Hauptprogramm ein Interrupt-Signal kommt!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Dieses Interrupt-Signal wird mit der Standard C++ Library </a:t>
            </a:r>
            <a:r>
              <a:rPr lang="de-DE" b="1" dirty="0" err="1"/>
              <a:t>std</a:t>
            </a:r>
            <a:r>
              <a:rPr lang="de-DE" b="1" dirty="0"/>
              <a:t>::</a:t>
            </a:r>
            <a:r>
              <a:rPr lang="de-DE" b="1" dirty="0" err="1"/>
              <a:t>signal</a:t>
            </a:r>
            <a:r>
              <a:rPr lang="de-DE" b="1" dirty="0"/>
              <a:t> </a:t>
            </a:r>
            <a:r>
              <a:rPr lang="de-DE" dirty="0"/>
              <a:t>ausgelöst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A3F9687C-4F17-447C-A28B-F6104B9EC5E4}"/>
              </a:ext>
            </a:extLst>
          </p:cNvPr>
          <p:cNvSpPr txBox="1">
            <a:spLocks/>
          </p:cNvSpPr>
          <p:nvPr/>
        </p:nvSpPr>
        <p:spPr>
          <a:xfrm>
            <a:off x="317500" y="6514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/>
              <a:t>Konzept zur Bildanzeige</a:t>
            </a:r>
          </a:p>
        </p:txBody>
      </p:sp>
    </p:spTree>
    <p:extLst>
      <p:ext uri="{BB962C8B-B14F-4D97-AF65-F5344CB8AC3E}">
        <p14:creationId xmlns:p14="http://schemas.microsoft.com/office/powerpoint/2010/main" val="157708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A3F9687C-4F17-447C-A28B-F6104B9EC5E4}"/>
              </a:ext>
            </a:extLst>
          </p:cNvPr>
          <p:cNvSpPr txBox="1">
            <a:spLocks/>
          </p:cNvSpPr>
          <p:nvPr/>
        </p:nvSpPr>
        <p:spPr>
          <a:xfrm>
            <a:off x="317500" y="6514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/>
              <a:t>Konzept zur Bildanzeige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E553E83-CCFE-4AFC-87B6-5FA3D2F0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57" y="1227901"/>
            <a:ext cx="7558086" cy="52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A3F9687C-4F17-447C-A28B-F6104B9EC5E4}"/>
              </a:ext>
            </a:extLst>
          </p:cNvPr>
          <p:cNvSpPr txBox="1">
            <a:spLocks/>
          </p:cNvSpPr>
          <p:nvPr/>
        </p:nvSpPr>
        <p:spPr>
          <a:xfrm>
            <a:off x="317500" y="6514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/>
              <a:t>Konzept zur Bildanzeige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423D75-C391-4255-9990-773CF4B4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26" y="1306774"/>
            <a:ext cx="8010947" cy="513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8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9E7D648-06EE-481E-A34A-77770FC156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290808-B459-49FD-9131-D993C8AB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</a:t>
            </a:r>
            <a:r>
              <a:rPr lang="de-DE" dirty="0" err="1"/>
              <a:t>usr</a:t>
            </a:r>
            <a:r>
              <a:rPr lang="de-DE" dirty="0"/>
              <a:t>/</a:t>
            </a:r>
            <a:r>
              <a:rPr lang="de-DE" dirty="0" err="1"/>
              <a:t>lib</a:t>
            </a:r>
            <a:r>
              <a:rPr lang="de-DE" dirty="0"/>
              <a:t>/</a:t>
            </a:r>
            <a:r>
              <a:rPr lang="de-DE" dirty="0" err="1"/>
              <a:t>aarch64</a:t>
            </a:r>
            <a:r>
              <a:rPr lang="de-DE" dirty="0"/>
              <a:t>-linux-gnu/</a:t>
            </a:r>
            <a:r>
              <a:rPr lang="de-DE" dirty="0" err="1"/>
              <a:t>libMagick</a:t>
            </a:r>
            <a:r>
              <a:rPr lang="de-DE" dirty="0"/>
              <a:t>++-</a:t>
            </a:r>
            <a:r>
              <a:rPr lang="de-DE" dirty="0" err="1"/>
              <a:t>6.Q16.so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045E72D-E5AA-4574-8CF8-CE0A4B10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62" y="1699971"/>
            <a:ext cx="842127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18023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Regeltermin 2.0</Template>
  <TotalTime>0</TotalTime>
  <Words>1547</Words>
  <Application>Microsoft Office PowerPoint</Application>
  <PresentationFormat>Bildschirmpräsentation (4:3)</PresentationFormat>
  <Paragraphs>231</Paragraphs>
  <Slides>30</Slides>
  <Notes>2</Notes>
  <HiddenSlides>2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30</vt:i4>
      </vt:variant>
    </vt:vector>
  </HeadingPairs>
  <TitlesOfParts>
    <vt:vector size="41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UNICARagil LED-Matrix Programmierung 7. Regeltermin</vt:lpstr>
      <vt:lpstr>Zeitplan</vt:lpstr>
      <vt:lpstr>Ausblick vom letzten Regeltermin</vt:lpstr>
      <vt:lpstr>Konzept zur Bildanzeige</vt:lpstr>
      <vt:lpstr>Konzept zur Bildanzeige</vt:lpstr>
      <vt:lpstr>PowerPoint-Präsentation</vt:lpstr>
      <vt:lpstr>PowerPoint-Präsentation</vt:lpstr>
      <vt:lpstr>PowerPoint-Präsentation</vt:lpstr>
      <vt:lpstr>/usr/lib/aarch64-linux-gnu/libMagick++-6.Q16.so</vt:lpstr>
      <vt:lpstr>Konzept zur Bildanzeige</vt:lpstr>
      <vt:lpstr>Einbinden des Image-Viewers in den ASOA Dienst mit Hilfe von CMake </vt:lpstr>
      <vt:lpstr>Erinnerung CMake</vt:lpstr>
      <vt:lpstr>PowerPoint-Präsentation</vt:lpstr>
      <vt:lpstr>PowerPoint-Präsentation</vt:lpstr>
      <vt:lpstr>Probleme mit dem Image-Viewer</vt:lpstr>
      <vt:lpstr>Erinnerung: LED Image Viewer</vt:lpstr>
      <vt:lpstr>Probleme mit dem Image-Viewer</vt:lpstr>
      <vt:lpstr>Wie passt man nun das CMakeLists.txt File an?</vt:lpstr>
      <vt:lpstr>Wie passt man nun das CMakeLists.txt File an?</vt:lpstr>
      <vt:lpstr>Back-Service</vt:lpstr>
      <vt:lpstr>Front-Service: RPC-Call an Back-Service</vt:lpstr>
      <vt:lpstr>RPC-Requirements: Deklaration als „static“ und Instanziierung außerhalb der Klasse</vt:lpstr>
      <vt:lpstr>Back-Service: RPC-Guarantees  </vt:lpstr>
      <vt:lpstr>Demonstration:  Testdurchläufe Wendemanöver</vt:lpstr>
      <vt:lpstr>Vorläufiges Konzept: Dummy-Dienst</vt:lpstr>
      <vt:lpstr>Konzepte für Dummy-Dienst</vt:lpstr>
      <vt:lpstr>PowerPoint-Präsentation</vt:lpstr>
      <vt:lpstr>PowerPoint-Präsentation</vt:lpstr>
      <vt:lpstr>Ziele bis zum nächsten Meeting</vt:lpstr>
      <vt:lpstr>Zeitplan – Ausblick - Urlaubsplanung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UNICARagil LED-Matrix Programmierung</dc:title>
  <dc:creator>Gia-Phong Tran</dc:creator>
  <cp:lastModifiedBy>Gia-Phong Tran</cp:lastModifiedBy>
  <cp:revision>135</cp:revision>
  <cp:lastPrinted>2015-07-30T14:04:45Z</cp:lastPrinted>
  <dcterms:created xsi:type="dcterms:W3CDTF">2021-06-21T13:23:21Z</dcterms:created>
  <dcterms:modified xsi:type="dcterms:W3CDTF">2021-08-18T14:27:27Z</dcterms:modified>
</cp:coreProperties>
</file>